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1" r:id="rId12"/>
    <p:sldId id="342" r:id="rId13"/>
    <p:sldId id="343" r:id="rId14"/>
    <p:sldId id="315" r:id="rId15"/>
    <p:sldId id="307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87" autoAdjust="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8F1A4-F4EE-4A16-844B-52450DF256E6}" type="datetimeFigureOut">
              <a:rPr kumimoji="1" lang="ja-JP" altLang="en-US" smtClean="0"/>
              <a:pPr/>
              <a:t>2014/10/14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7598E-385D-4B16-B2B8-43E252AAF06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D0D0CC-16BA-4016-BCC8-C7695A1055A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543521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24EEE0A-296B-4E80-B91F-656DEDAC00A0}" type="slidenum">
              <a:rPr lang="en-US" altLang="ja-JP" smtClean="0"/>
              <a:pPr eaLnBrk="1" hangingPunct="1"/>
              <a:t>2</a:t>
            </a:fld>
            <a:endParaRPr lang="en-US" altLang="ja-JP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24EEE0A-296B-4E80-B91F-656DEDAC00A0}" type="slidenum">
              <a:rPr lang="en-US" altLang="ja-JP" smtClean="0"/>
              <a:pPr eaLnBrk="1" hangingPunct="1"/>
              <a:t>11</a:t>
            </a:fld>
            <a:endParaRPr lang="en-US" altLang="ja-JP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24EEE0A-296B-4E80-B91F-656DEDAC00A0}" type="slidenum">
              <a:rPr lang="en-US" altLang="ja-JP" smtClean="0"/>
              <a:pPr eaLnBrk="1" hangingPunct="1"/>
              <a:t>12</a:t>
            </a:fld>
            <a:endParaRPr lang="en-US" altLang="ja-JP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24EEE0A-296B-4E80-B91F-656DEDAC00A0}" type="slidenum">
              <a:rPr lang="en-US" altLang="ja-JP" smtClean="0"/>
              <a:pPr eaLnBrk="1" hangingPunct="1"/>
              <a:t>13</a:t>
            </a:fld>
            <a:endParaRPr lang="en-US" altLang="ja-JP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24EEE0A-296B-4E80-B91F-656DEDAC00A0}" type="slidenum">
              <a:rPr lang="en-US" altLang="ja-JP" smtClean="0"/>
              <a:pPr eaLnBrk="1" hangingPunct="1"/>
              <a:t>14</a:t>
            </a:fld>
            <a:endParaRPr lang="en-US" altLang="ja-JP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24EEE0A-296B-4E80-B91F-656DEDAC00A0}" type="slidenum">
              <a:rPr lang="en-US" altLang="ja-JP" smtClean="0"/>
              <a:pPr eaLnBrk="1" hangingPunct="1"/>
              <a:t>15</a:t>
            </a:fld>
            <a:endParaRPr lang="en-US" altLang="ja-JP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24EEE0A-296B-4E80-B91F-656DEDAC00A0}" type="slidenum">
              <a:rPr lang="en-US" altLang="ja-JP" smtClean="0"/>
              <a:pPr eaLnBrk="1" hangingPunct="1"/>
              <a:t>3</a:t>
            </a:fld>
            <a:endParaRPr lang="en-US" altLang="ja-JP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24EEE0A-296B-4E80-B91F-656DEDAC00A0}" type="slidenum">
              <a:rPr lang="en-US" altLang="ja-JP" smtClean="0"/>
              <a:pPr eaLnBrk="1" hangingPunct="1"/>
              <a:t>4</a:t>
            </a:fld>
            <a:endParaRPr lang="en-US" altLang="ja-JP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24EEE0A-296B-4E80-B91F-656DEDAC00A0}" type="slidenum">
              <a:rPr lang="en-US" altLang="ja-JP" smtClean="0"/>
              <a:pPr eaLnBrk="1" hangingPunct="1"/>
              <a:t>5</a:t>
            </a:fld>
            <a:endParaRPr lang="en-US" altLang="ja-JP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24EEE0A-296B-4E80-B91F-656DEDAC00A0}" type="slidenum">
              <a:rPr lang="en-US" altLang="ja-JP" smtClean="0"/>
              <a:pPr eaLnBrk="1" hangingPunct="1"/>
              <a:t>6</a:t>
            </a:fld>
            <a:endParaRPr lang="en-US" altLang="ja-JP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24EEE0A-296B-4E80-B91F-656DEDAC00A0}" type="slidenum">
              <a:rPr lang="en-US" altLang="ja-JP" smtClean="0"/>
              <a:pPr eaLnBrk="1" hangingPunct="1"/>
              <a:t>7</a:t>
            </a:fld>
            <a:endParaRPr lang="en-US" altLang="ja-JP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24EEE0A-296B-4E80-B91F-656DEDAC00A0}" type="slidenum">
              <a:rPr lang="en-US" altLang="ja-JP" smtClean="0"/>
              <a:pPr eaLnBrk="1" hangingPunct="1"/>
              <a:t>8</a:t>
            </a:fld>
            <a:endParaRPr lang="en-US" altLang="ja-JP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24EEE0A-296B-4E80-B91F-656DEDAC00A0}" type="slidenum">
              <a:rPr lang="en-US" altLang="ja-JP" smtClean="0"/>
              <a:pPr eaLnBrk="1" hangingPunct="1"/>
              <a:t>9</a:t>
            </a:fld>
            <a:endParaRPr lang="en-US" altLang="ja-JP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24EEE0A-296B-4E80-B91F-656DEDAC00A0}" type="slidenum">
              <a:rPr lang="en-US" altLang="ja-JP" smtClean="0"/>
              <a:pPr eaLnBrk="1" hangingPunct="1"/>
              <a:t>10</a:t>
            </a:fld>
            <a:endParaRPr lang="en-US" altLang="ja-JP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E392D-4495-4872-8E94-57D86B030B4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91045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53156-4762-4074-8D5B-DB91CBFF1A7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17910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7A887-9546-4C7E-9D53-BA45EA4F2D8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86568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1E255-5EE4-4B89-A969-9DEE47FF048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85979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42783-F520-4B88-8381-EA31033B93E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90495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112D8-E1AE-4134-889F-5106DAD3B6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57748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C36ED-4D85-4FB3-9ECB-50792F00E4B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18061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4764F-D252-46B1-928A-1830BDEAAA0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61287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AD258-684C-42E4-ACE8-76ADC75C77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99982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77869-EAB3-4ED0-A712-44B3820D930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68388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7E73-2DF6-4425-A7F8-0E7F13F841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35371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36F94F06-1B6B-4EF1-B41E-9C3546C8958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8534400" cy="12192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課金ゲームを断罪する</a:t>
            </a:r>
            <a:endParaRPr lang="ja-JP" altLang="en-US" sz="28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1371600"/>
          </a:xfrm>
        </p:spPr>
        <p:txBody>
          <a:bodyPr/>
          <a:lstStyle/>
          <a:p>
            <a:pPr eaLnBrk="1" hangingPunct="1"/>
            <a:r>
              <a:rPr lang="ja-JP" altLang="en-US" sz="3600" dirty="0" smtClean="0"/>
              <a:t>山口県立岩国高等学校</a:t>
            </a:r>
            <a:endParaRPr lang="en-US" altLang="ja-JP" sz="3600" dirty="0" smtClean="0"/>
          </a:p>
          <a:p>
            <a:pPr eaLnBrk="1" hangingPunct="1"/>
            <a:r>
              <a:rPr lang="ja-JP" altLang="en-US" sz="3600" dirty="0" smtClean="0"/>
              <a:t>山下裕司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課金ゲームの問題点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914400"/>
          </a:xfrm>
        </p:spPr>
        <p:txBody>
          <a:bodyPr/>
          <a:lstStyle/>
          <a:p>
            <a:pPr marL="914400" indent="-914400" eaLnBrk="1" hangingPunct="1">
              <a:buAutoNum type="arabicDbPlain" startAt="3"/>
            </a:pPr>
            <a:r>
              <a:rPr lang="ja-JP" altLang="en-US" sz="4800" dirty="0" smtClean="0"/>
              <a:t>必要なアクション</a:t>
            </a:r>
            <a:endParaRPr lang="en-US" altLang="ja-JP" sz="4800" dirty="0" smtClean="0"/>
          </a:p>
          <a:p>
            <a:pPr marL="914400" indent="-914400" eaLnBrk="1" hangingPunct="1">
              <a:buNone/>
            </a:pPr>
            <a:r>
              <a:rPr lang="ja-JP" altLang="en-US" sz="4800" dirty="0" smtClean="0"/>
              <a:t>（１）</a:t>
            </a:r>
            <a:endParaRPr lang="en-US" altLang="ja-JP" sz="4800" dirty="0" smtClean="0"/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A8A75A-ADAB-4E20-8BB7-1DF18711EBBB}" type="slidenum">
              <a:rPr kumimoji="0" lang="en-US" altLang="ja-JP" smtClean="0"/>
              <a:pPr eaLnBrk="1" hangingPunct="1"/>
              <a:t>10</a:t>
            </a:fld>
            <a:endParaRPr kumimoji="0" lang="en-US" altLang="ja-JP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" y="2286000"/>
            <a:ext cx="9144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14400" indent="-14288">
              <a:spcBef>
                <a:spcPct val="20000"/>
              </a:spcBef>
            </a:pPr>
            <a:r>
              <a:rPr lang="ja-JP" altLang="en-US" sz="4800" dirty="0" smtClean="0"/>
              <a:t>モラル教育の限界を認識する</a:t>
            </a:r>
            <a:endParaRPr lang="en-US" altLang="ja-JP" sz="4800" dirty="0" smtClean="0"/>
          </a:p>
          <a:p>
            <a:pPr marL="914400" indent="-14288">
              <a:spcBef>
                <a:spcPct val="20000"/>
              </a:spcBef>
            </a:pPr>
            <a:r>
              <a:rPr lang="ja-JP" altLang="en-US" sz="4800" dirty="0" smtClean="0"/>
              <a:t>→「はまる生徒が悪い」</a:t>
            </a:r>
            <a:endParaRPr lang="en-US" altLang="ja-JP" sz="4800" dirty="0" smtClean="0"/>
          </a:p>
          <a:p>
            <a:pPr marL="914400" indent="-14288">
              <a:spcBef>
                <a:spcPct val="20000"/>
              </a:spcBef>
            </a:pPr>
            <a:r>
              <a:rPr lang="ja-JP" altLang="en-US" sz="4800" dirty="0" smtClean="0"/>
              <a:t>のではない</a:t>
            </a:r>
            <a:endParaRPr lang="en-US" altLang="ja-JP" sz="4800" dirty="0" smtClean="0"/>
          </a:p>
          <a:p>
            <a:pPr marL="914400" indent="-14288">
              <a:spcBef>
                <a:spcPct val="20000"/>
              </a:spcBef>
            </a:pPr>
            <a:r>
              <a:rPr lang="ja-JP" altLang="en-US" sz="4800" dirty="0" smtClean="0"/>
              <a:t>規制の必要性が認識されず放置されている悪環境が問題</a:t>
            </a:r>
            <a:endParaRPr lang="en-US" altLang="ja-JP" sz="4800" dirty="0" smtClean="0"/>
          </a:p>
        </p:txBody>
      </p:sp>
    </p:spTree>
    <p:extLst>
      <p:ext uri="{BB962C8B-B14F-4D97-AF65-F5344CB8AC3E}">
        <p14:creationId xmlns:p14="http://schemas.microsoft.com/office/powerpoint/2010/main" xmlns="" val="19758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課金ゲームの問題点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914400"/>
          </a:xfrm>
        </p:spPr>
        <p:txBody>
          <a:bodyPr/>
          <a:lstStyle/>
          <a:p>
            <a:pPr marL="914400" indent="-914400" eaLnBrk="1" hangingPunct="1">
              <a:buAutoNum type="arabicDbPlain" startAt="3"/>
            </a:pPr>
            <a:r>
              <a:rPr lang="ja-JP" altLang="en-US" sz="4800" dirty="0" smtClean="0"/>
              <a:t>必要なアクション</a:t>
            </a:r>
            <a:endParaRPr lang="en-US" altLang="ja-JP" sz="4800" dirty="0" smtClean="0"/>
          </a:p>
          <a:p>
            <a:pPr marL="914400" indent="-914400" eaLnBrk="1" hangingPunct="1">
              <a:buNone/>
            </a:pPr>
            <a:endParaRPr lang="en-US" altLang="ja-JP" sz="4800" dirty="0" smtClean="0"/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A8A75A-ADAB-4E20-8BB7-1DF18711EBBB}" type="slidenum">
              <a:rPr kumimoji="0" lang="en-US" altLang="ja-JP" smtClean="0"/>
              <a:pPr eaLnBrk="1" hangingPunct="1"/>
              <a:t>11</a:t>
            </a:fld>
            <a:endParaRPr kumimoji="0" lang="en-US" altLang="ja-JP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2590800"/>
            <a:ext cx="9144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4800" dirty="0" smtClean="0"/>
              <a:t>（３）　法的</a:t>
            </a:r>
            <a:r>
              <a:rPr lang="ja-JP" altLang="en-US" sz="4800" dirty="0" smtClean="0"/>
              <a:t>規制の必要性を訴える</a:t>
            </a:r>
            <a:endParaRPr lang="en-US" altLang="ja-JP" sz="4800" dirty="0" smtClean="0"/>
          </a:p>
          <a:p>
            <a:endParaRPr lang="en-US" altLang="ja-JP" sz="4800" dirty="0" smtClean="0"/>
          </a:p>
          <a:p>
            <a:r>
              <a:rPr lang="ja-JP" altLang="en-US" sz="4800" dirty="0" smtClean="0"/>
              <a:t>　　</a:t>
            </a:r>
            <a:r>
              <a:rPr lang="ja-JP" altLang="ja-JP" sz="4800" dirty="0" smtClean="0"/>
              <a:t>①　クリア標準時間明示義務化</a:t>
            </a:r>
            <a:endParaRPr lang="en-US" altLang="ja-JP" sz="4800" dirty="0" smtClean="0"/>
          </a:p>
          <a:p>
            <a:r>
              <a:rPr lang="ja-JP" altLang="en-US" sz="4000" dirty="0" smtClean="0">
                <a:solidFill>
                  <a:srgbClr val="00B0F0"/>
                </a:solidFill>
              </a:rPr>
              <a:t>このゲームの第</a:t>
            </a:r>
            <a:r>
              <a:rPr lang="en-US" altLang="ja-JP" sz="4000" dirty="0" smtClean="0">
                <a:solidFill>
                  <a:srgbClr val="00B0F0"/>
                </a:solidFill>
              </a:rPr>
              <a:t>3</a:t>
            </a:r>
            <a:r>
              <a:rPr lang="ja-JP" altLang="en-US" sz="4000" dirty="0" smtClean="0">
                <a:solidFill>
                  <a:srgbClr val="00B0F0"/>
                </a:solidFill>
              </a:rPr>
              <a:t>ステージを攻略するには</a:t>
            </a:r>
            <a:r>
              <a:rPr lang="en-US" altLang="ja-JP" sz="4000" dirty="0" smtClean="0">
                <a:solidFill>
                  <a:srgbClr val="00B0F0"/>
                </a:solidFill>
              </a:rPr>
              <a:t>10</a:t>
            </a:r>
            <a:r>
              <a:rPr lang="ja-JP" altLang="en-US" sz="4000" dirty="0" smtClean="0">
                <a:solidFill>
                  <a:srgbClr val="00B0F0"/>
                </a:solidFill>
              </a:rPr>
              <a:t>時間かかります。</a:t>
            </a:r>
            <a:endParaRPr lang="ja-JP" altLang="ja-JP" sz="4000" dirty="0" smtClean="0">
              <a:solidFill>
                <a:srgbClr val="00B0F0"/>
              </a:solidFill>
            </a:endParaRPr>
          </a:p>
          <a:p>
            <a:endParaRPr lang="en-US" altLang="ja-JP" sz="4800" dirty="0" smtClean="0"/>
          </a:p>
          <a:p>
            <a:endParaRPr lang="en-US" altLang="ja-JP" sz="4800" dirty="0" smtClean="0"/>
          </a:p>
        </p:txBody>
      </p:sp>
    </p:spTree>
    <p:extLst>
      <p:ext uri="{BB962C8B-B14F-4D97-AF65-F5344CB8AC3E}">
        <p14:creationId xmlns:p14="http://schemas.microsoft.com/office/powerpoint/2010/main" xmlns="" val="19758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課金ゲームの問題点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914400"/>
          </a:xfrm>
        </p:spPr>
        <p:txBody>
          <a:bodyPr/>
          <a:lstStyle/>
          <a:p>
            <a:pPr marL="914400" indent="-914400" eaLnBrk="1" hangingPunct="1">
              <a:buAutoNum type="arabicDbPlain" startAt="3"/>
            </a:pPr>
            <a:r>
              <a:rPr lang="ja-JP" altLang="en-US" sz="4800" dirty="0" smtClean="0"/>
              <a:t>必要なアクション</a:t>
            </a:r>
            <a:endParaRPr lang="en-US" altLang="ja-JP" sz="4800" dirty="0" smtClean="0"/>
          </a:p>
          <a:p>
            <a:pPr marL="914400" indent="-914400" eaLnBrk="1" hangingPunct="1">
              <a:buNone/>
            </a:pPr>
            <a:endParaRPr lang="en-US" altLang="ja-JP" sz="4800" dirty="0" smtClean="0"/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A8A75A-ADAB-4E20-8BB7-1DF18711EBBB}" type="slidenum">
              <a:rPr kumimoji="0" lang="en-US" altLang="ja-JP" smtClean="0"/>
              <a:pPr eaLnBrk="1" hangingPunct="1"/>
              <a:t>12</a:t>
            </a:fld>
            <a:endParaRPr kumimoji="0" lang="en-US" altLang="ja-JP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2667000"/>
            <a:ext cx="9144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4800" dirty="0" smtClean="0"/>
              <a:t>（３）法的</a:t>
            </a:r>
            <a:r>
              <a:rPr lang="ja-JP" altLang="en-US" sz="4800" dirty="0" smtClean="0"/>
              <a:t>規制の必要性を訴える</a:t>
            </a:r>
            <a:endParaRPr lang="en-US" altLang="ja-JP" sz="4800" dirty="0" smtClean="0"/>
          </a:p>
          <a:p>
            <a:endParaRPr lang="en-US" altLang="ja-JP" sz="4800" dirty="0" smtClean="0"/>
          </a:p>
          <a:p>
            <a:r>
              <a:rPr lang="en-US" altLang="ja-JP" sz="4800" dirty="0" smtClean="0"/>
              <a:t>	</a:t>
            </a:r>
            <a:r>
              <a:rPr lang="ja-JP" altLang="ja-JP" sz="4800" dirty="0" smtClean="0"/>
              <a:t>②　必要課金明示義務化</a:t>
            </a:r>
            <a:endParaRPr lang="en-US" altLang="ja-JP" sz="4800" dirty="0" smtClean="0"/>
          </a:p>
          <a:p>
            <a:r>
              <a:rPr lang="ja-JP" altLang="en-US" sz="4000" dirty="0" smtClean="0">
                <a:solidFill>
                  <a:srgbClr val="FF0000"/>
                </a:solidFill>
              </a:rPr>
              <a:t>第</a:t>
            </a:r>
            <a:r>
              <a:rPr lang="en-US" altLang="ja-JP" sz="4000" dirty="0" smtClean="0">
                <a:solidFill>
                  <a:srgbClr val="FF0000"/>
                </a:solidFill>
              </a:rPr>
              <a:t>3</a:t>
            </a:r>
            <a:r>
              <a:rPr lang="ja-JP" altLang="en-US" sz="4000" dirty="0" smtClean="0">
                <a:solidFill>
                  <a:srgbClr val="FF0000"/>
                </a:solidFill>
              </a:rPr>
              <a:t>ステージをクリアするには</a:t>
            </a:r>
            <a:r>
              <a:rPr lang="en-US" altLang="ja-JP" sz="4000" dirty="0" smtClean="0">
                <a:solidFill>
                  <a:srgbClr val="FF0000"/>
                </a:solidFill>
              </a:rPr>
              <a:t>5000</a:t>
            </a:r>
            <a:r>
              <a:rPr lang="ja-JP" altLang="en-US" sz="4000" dirty="0" smtClean="0">
                <a:solidFill>
                  <a:srgbClr val="FF0000"/>
                </a:solidFill>
              </a:rPr>
              <a:t>円が必要です。</a:t>
            </a:r>
            <a:endParaRPr lang="ja-JP" altLang="ja-JP" sz="4000" dirty="0" smtClean="0">
              <a:solidFill>
                <a:srgbClr val="FF0000"/>
              </a:solidFill>
            </a:endParaRPr>
          </a:p>
          <a:p>
            <a:endParaRPr lang="en-US" altLang="ja-JP" sz="4800" dirty="0" smtClean="0"/>
          </a:p>
          <a:p>
            <a:endParaRPr lang="en-US" altLang="ja-JP" sz="4800" dirty="0" smtClean="0"/>
          </a:p>
          <a:p>
            <a:endParaRPr lang="en-US" altLang="ja-JP" sz="4800" dirty="0" smtClean="0"/>
          </a:p>
        </p:txBody>
      </p:sp>
    </p:spTree>
    <p:extLst>
      <p:ext uri="{BB962C8B-B14F-4D97-AF65-F5344CB8AC3E}">
        <p14:creationId xmlns:p14="http://schemas.microsoft.com/office/powerpoint/2010/main" xmlns="" val="19758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課金ゲームの問題点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914400"/>
          </a:xfrm>
        </p:spPr>
        <p:txBody>
          <a:bodyPr/>
          <a:lstStyle/>
          <a:p>
            <a:pPr marL="914400" indent="-914400" eaLnBrk="1" hangingPunct="1">
              <a:buAutoNum type="arabicDbPlain" startAt="3"/>
            </a:pPr>
            <a:r>
              <a:rPr lang="ja-JP" altLang="en-US" sz="4800" dirty="0" smtClean="0"/>
              <a:t>必要なアクション</a:t>
            </a:r>
            <a:endParaRPr lang="en-US" altLang="ja-JP" sz="4800" dirty="0" smtClean="0"/>
          </a:p>
          <a:p>
            <a:pPr marL="914400" indent="-914400" eaLnBrk="1" hangingPunct="1">
              <a:buNone/>
            </a:pPr>
            <a:endParaRPr lang="en-US" altLang="ja-JP" sz="4800" dirty="0" smtClean="0"/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A8A75A-ADAB-4E20-8BB7-1DF18711EBBB}" type="slidenum">
              <a:rPr kumimoji="0" lang="en-US" altLang="ja-JP" smtClean="0"/>
              <a:pPr eaLnBrk="1" hangingPunct="1"/>
              <a:t>13</a:t>
            </a:fld>
            <a:endParaRPr kumimoji="0" lang="en-US" altLang="ja-JP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2667000"/>
            <a:ext cx="9144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4800" dirty="0" smtClean="0"/>
              <a:t>（</a:t>
            </a:r>
            <a:r>
              <a:rPr lang="ja-JP" altLang="en-US" sz="4800" smtClean="0"/>
              <a:t>３）法的</a:t>
            </a:r>
            <a:r>
              <a:rPr lang="ja-JP" altLang="en-US" sz="4800" dirty="0" smtClean="0"/>
              <a:t>規制の必要性を訴える</a:t>
            </a:r>
            <a:endParaRPr lang="en-US" altLang="ja-JP" sz="4800" dirty="0" smtClean="0"/>
          </a:p>
          <a:p>
            <a:endParaRPr lang="en-US" altLang="ja-JP" sz="4800" dirty="0" smtClean="0"/>
          </a:p>
          <a:p>
            <a:r>
              <a:rPr lang="ja-JP" altLang="en-US" sz="4800" dirty="0" smtClean="0"/>
              <a:t>　</a:t>
            </a:r>
            <a:r>
              <a:rPr lang="ja-JP" altLang="ja-JP" sz="4800" dirty="0" smtClean="0"/>
              <a:t>③　課金最大限度の設定義務化</a:t>
            </a:r>
            <a:endParaRPr lang="en-US" altLang="ja-JP" sz="4800" dirty="0" smtClean="0"/>
          </a:p>
          <a:p>
            <a:r>
              <a:rPr lang="ja-JP" altLang="en-US" sz="4000" dirty="0" smtClean="0">
                <a:solidFill>
                  <a:srgbClr val="FF0000"/>
                </a:solidFill>
              </a:rPr>
              <a:t>このゲームは課金限度額が</a:t>
            </a:r>
            <a:r>
              <a:rPr lang="en-US" altLang="ja-JP" sz="4000" dirty="0" smtClean="0">
                <a:solidFill>
                  <a:srgbClr val="FF0000"/>
                </a:solidFill>
              </a:rPr>
              <a:t>3000</a:t>
            </a:r>
            <a:r>
              <a:rPr lang="ja-JP" altLang="en-US" sz="4000" dirty="0" smtClean="0">
                <a:solidFill>
                  <a:srgbClr val="FF0000"/>
                </a:solidFill>
              </a:rPr>
              <a:t>円です。</a:t>
            </a:r>
            <a:endParaRPr lang="ja-JP" altLang="ja-JP" sz="4000" dirty="0" smtClean="0">
              <a:solidFill>
                <a:srgbClr val="FF0000"/>
              </a:solidFill>
            </a:endParaRPr>
          </a:p>
          <a:p>
            <a:endParaRPr lang="en-US" altLang="ja-JP" sz="4800" dirty="0" smtClean="0"/>
          </a:p>
          <a:p>
            <a:endParaRPr lang="en-US" altLang="ja-JP" sz="4800" dirty="0" smtClean="0"/>
          </a:p>
          <a:p>
            <a:endParaRPr lang="en-US" altLang="ja-JP" sz="4800" dirty="0" smtClean="0"/>
          </a:p>
        </p:txBody>
      </p:sp>
    </p:spTree>
    <p:extLst>
      <p:ext uri="{BB962C8B-B14F-4D97-AF65-F5344CB8AC3E}">
        <p14:creationId xmlns:p14="http://schemas.microsoft.com/office/powerpoint/2010/main" xmlns="" val="19758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課金ゲームの仕組みを知る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0" eaLnBrk="1" hangingPunct="1"/>
            <a:r>
              <a:rPr lang="ja-JP" altLang="en-US" sz="4800" dirty="0" smtClean="0"/>
              <a:t>課金しなければプレーヤーが絶対に満足できない仕組み</a:t>
            </a:r>
            <a:endParaRPr lang="en-US" altLang="ja-JP" sz="4800" dirty="0" smtClean="0"/>
          </a:p>
          <a:p>
            <a:pPr lvl="0" eaLnBrk="1" hangingPunct="1"/>
            <a:r>
              <a:rPr lang="ja-JP" altLang="en-US" sz="4800" dirty="0" smtClean="0"/>
              <a:t>課金しなければ膨大な時間が必要</a:t>
            </a:r>
            <a:endParaRPr lang="en-US" altLang="ja-JP" sz="4800" dirty="0" smtClean="0"/>
          </a:p>
          <a:p>
            <a:pPr eaLnBrk="1" hangingPunct="1"/>
            <a:r>
              <a:rPr lang="ja-JP" altLang="en-US" sz="4800" dirty="0" smtClean="0"/>
              <a:t>膨大な時間とお金を費やす前に君達が知っておくべきこと！</a:t>
            </a:r>
            <a:endParaRPr lang="en-US" altLang="ja-JP" sz="4800" dirty="0" smtClean="0"/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A8A75A-ADAB-4E20-8BB7-1DF18711EBBB}" type="slidenum">
              <a:rPr kumimoji="0" lang="en-US" altLang="ja-JP" smtClean="0"/>
              <a:pPr eaLnBrk="1" hangingPunct="1"/>
              <a:t>14</a:t>
            </a:fld>
            <a:endParaRPr kumimoji="0" lang="en-US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19758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おしまい</a:t>
            </a:r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A8A75A-ADAB-4E20-8BB7-1DF18711EBBB}" type="slidenum">
              <a:rPr kumimoji="0" lang="en-US" altLang="ja-JP" smtClean="0"/>
              <a:pPr eaLnBrk="1" hangingPunct="1"/>
              <a:t>15</a:t>
            </a:fld>
            <a:endParaRPr kumimoji="0" lang="en-US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197584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yamaguchi-edu\Desktop\課金ゲームの内情H26_3_22熊本\道に穴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81000"/>
            <a:ext cx="6477000" cy="6477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5105400" cy="3810000"/>
          </a:xfrm>
        </p:spPr>
        <p:txBody>
          <a:bodyPr/>
          <a:lstStyle/>
          <a:p>
            <a:pPr marL="914400" indent="-914400" eaLnBrk="1" hangingPunct="1">
              <a:buNone/>
            </a:pPr>
            <a:r>
              <a:rPr lang="ja-JP" altLang="en-US" sz="6600" dirty="0" smtClean="0"/>
              <a:t>無料ゲーム</a:t>
            </a:r>
            <a:endParaRPr lang="en-US" altLang="ja-JP" sz="6600" dirty="0" smtClean="0"/>
          </a:p>
          <a:p>
            <a:pPr marL="914400" indent="-914400" eaLnBrk="1" hangingPunct="1">
              <a:buNone/>
            </a:pPr>
            <a:endParaRPr lang="en-US" altLang="ja-JP" sz="6600" dirty="0" smtClean="0"/>
          </a:p>
          <a:p>
            <a:pPr marL="914400" indent="-914400" eaLnBrk="1" hangingPunct="1">
              <a:buNone/>
            </a:pPr>
            <a:r>
              <a:rPr lang="ja-JP" altLang="en-US" sz="6600" dirty="0" smtClean="0"/>
              <a:t>課金ゲーム</a:t>
            </a:r>
            <a:endParaRPr lang="en-US" altLang="ja-JP" sz="6600" dirty="0" smtClean="0"/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A8A75A-ADAB-4E20-8BB7-1DF18711EBBB}" type="slidenum">
              <a:rPr kumimoji="0" lang="en-US" altLang="ja-JP" smtClean="0"/>
              <a:pPr eaLnBrk="1" hangingPunct="1"/>
              <a:t>2</a:t>
            </a:fld>
            <a:endParaRPr kumimoji="0" lang="en-US" altLang="ja-JP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 rot="5400000">
            <a:off x="1104900" y="2933700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14400" marR="0" lvl="0" indent="-914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000" kern="0" dirty="0" smtClean="0">
                <a:latin typeface="+mn-lt"/>
                <a:ea typeface="+mn-ea"/>
              </a:rPr>
              <a:t>≠</a:t>
            </a:r>
            <a:endParaRPr kumimoji="1" lang="en-US" altLang="ja-JP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8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課金ゲームの問題点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1752600"/>
          </a:xfrm>
        </p:spPr>
        <p:txBody>
          <a:bodyPr/>
          <a:lstStyle/>
          <a:p>
            <a:pPr marL="914400" indent="-914400" eaLnBrk="1" hangingPunct="1">
              <a:buNone/>
            </a:pPr>
            <a:r>
              <a:rPr lang="ja-JP" altLang="en-US" sz="4800" dirty="0" smtClean="0"/>
              <a:t>１　　メーカーベンダーの販売戦略の変化</a:t>
            </a:r>
            <a:endParaRPr lang="en-US" altLang="ja-JP" sz="4800" dirty="0" smtClean="0"/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A8A75A-ADAB-4E20-8BB7-1DF18711EBBB}" type="slidenum">
              <a:rPr kumimoji="0" lang="en-US" altLang="ja-JP" smtClean="0"/>
              <a:pPr eaLnBrk="1" hangingPunct="1"/>
              <a:t>3</a:t>
            </a:fld>
            <a:endParaRPr kumimoji="0" lang="en-US" altLang="ja-JP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3124200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14400" marR="0" lvl="0" indent="-914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800" kern="0" dirty="0" smtClean="0">
                <a:latin typeface="+mn-lt"/>
                <a:ea typeface="+mn-ea"/>
              </a:rPr>
              <a:t>以前は</a:t>
            </a:r>
            <a:endParaRPr lang="en-US" altLang="ja-JP" sz="4800" kern="0" dirty="0" smtClean="0">
              <a:latin typeface="+mn-lt"/>
              <a:ea typeface="+mn-ea"/>
            </a:endParaRPr>
          </a:p>
          <a:p>
            <a:pPr marL="914400" marR="0" lvl="0" indent="-914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800" kern="0" dirty="0" smtClean="0">
                <a:latin typeface="+mn-lt"/>
                <a:ea typeface="+mn-ea"/>
              </a:rPr>
              <a:t>ゲームの価格＝商品開発の対価</a:t>
            </a:r>
            <a:endParaRPr kumimoji="1" lang="en-US" altLang="ja-JP" sz="4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5029200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14400" marR="0" lvl="0" indent="-914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800" kern="0" dirty="0" smtClean="0">
                <a:latin typeface="+mn-lt"/>
                <a:ea typeface="+mn-ea"/>
              </a:rPr>
              <a:t>現在は</a:t>
            </a:r>
            <a:r>
              <a:rPr lang="en-US" altLang="ja-JP" sz="4800" kern="0" dirty="0" smtClean="0">
                <a:latin typeface="+mn-lt"/>
                <a:ea typeface="+mn-ea"/>
              </a:rPr>
              <a:t>	</a:t>
            </a:r>
          </a:p>
          <a:p>
            <a:pPr marL="914400" marR="0" lvl="0" indent="-914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800" kern="0" dirty="0" smtClean="0">
                <a:latin typeface="+mn-lt"/>
                <a:ea typeface="+mn-ea"/>
              </a:rPr>
              <a:t>課金＝満足を得るための追加費用</a:t>
            </a:r>
            <a:endParaRPr kumimoji="1" lang="en-US" altLang="ja-JP" sz="4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8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課金ゲームの問題点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914400"/>
          </a:xfrm>
        </p:spPr>
        <p:txBody>
          <a:bodyPr/>
          <a:lstStyle/>
          <a:p>
            <a:pPr marL="914400" indent="-914400" eaLnBrk="1" hangingPunct="1">
              <a:buNone/>
            </a:pPr>
            <a:r>
              <a:rPr lang="ja-JP" altLang="en-US" sz="4800" dirty="0" smtClean="0"/>
              <a:t>２　　巧妙な仕掛け</a:t>
            </a:r>
            <a:endParaRPr lang="en-US" altLang="ja-JP" sz="4800" dirty="0" smtClean="0"/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A8A75A-ADAB-4E20-8BB7-1DF18711EBBB}" type="slidenum">
              <a:rPr kumimoji="0" lang="en-US" altLang="ja-JP" smtClean="0"/>
              <a:pPr eaLnBrk="1" hangingPunct="1"/>
              <a:t>4</a:t>
            </a:fld>
            <a:endParaRPr kumimoji="0" lang="en-US" altLang="ja-JP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2819400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14400" lvl="0" indent="-914400">
              <a:spcBef>
                <a:spcPct val="20000"/>
              </a:spcBef>
            </a:pPr>
            <a:r>
              <a:rPr lang="ja-JP" altLang="en-US" sz="4800" kern="0" dirty="0" smtClean="0">
                <a:latin typeface="+mn-lt"/>
                <a:ea typeface="+mn-ea"/>
              </a:rPr>
              <a:t>（１）</a:t>
            </a:r>
            <a:r>
              <a:rPr lang="ja-JP" altLang="ja-JP" sz="4800" dirty="0" smtClean="0"/>
              <a:t>巧妙なリンク配置</a:t>
            </a:r>
            <a:endParaRPr kumimoji="1" lang="en-US" altLang="ja-JP" sz="4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8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-228600" y="2971800"/>
            <a:ext cx="9677400" cy="4343400"/>
            <a:chOff x="-228600" y="2971800"/>
            <a:chExt cx="9677400" cy="4343400"/>
          </a:xfrm>
        </p:grpSpPr>
        <p:sp>
          <p:nvSpPr>
            <p:cNvPr id="7" name="爆発 1 6"/>
            <p:cNvSpPr/>
            <p:nvPr/>
          </p:nvSpPr>
          <p:spPr>
            <a:xfrm>
              <a:off x="-228600" y="2971800"/>
              <a:ext cx="9677400" cy="4343400"/>
            </a:xfrm>
            <a:prstGeom prst="irregularSeal1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143000" y="4157008"/>
              <a:ext cx="6781800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14400" lvl="0" indent="-15875">
                <a:spcBef>
                  <a:spcPct val="20000"/>
                </a:spcBef>
              </a:pPr>
              <a:r>
                <a:rPr lang="ja-JP" altLang="en-US" sz="4000" kern="0" dirty="0" smtClean="0">
                  <a:solidFill>
                    <a:schemeClr val="bg1"/>
                  </a:solidFill>
                  <a:latin typeface="Arial"/>
                  <a:ea typeface="ＭＳ Ｐゴシック"/>
                </a:rPr>
                <a:t>お前が抜けたから負けた。</a:t>
              </a:r>
              <a:r>
                <a:rPr lang="en-US" altLang="ja-JP" sz="4000" kern="0" dirty="0" smtClean="0">
                  <a:solidFill>
                    <a:schemeClr val="bg1"/>
                  </a:solidFill>
                  <a:latin typeface="Arial"/>
                  <a:ea typeface="ＭＳ Ｐゴシック"/>
                </a:rPr>
                <a:t/>
              </a:r>
              <a:br>
                <a:rPr lang="en-US" altLang="ja-JP" sz="4000" kern="0" dirty="0" smtClean="0">
                  <a:solidFill>
                    <a:schemeClr val="bg1"/>
                  </a:solidFill>
                  <a:latin typeface="Arial"/>
                  <a:ea typeface="ＭＳ Ｐゴシック"/>
                </a:rPr>
              </a:br>
              <a:r>
                <a:rPr lang="ja-JP" altLang="en-US" sz="4000" kern="0" dirty="0" smtClean="0">
                  <a:solidFill>
                    <a:schemeClr val="bg1"/>
                  </a:solidFill>
                  <a:latin typeface="Arial"/>
                  <a:ea typeface="ＭＳ Ｐゴシック"/>
                </a:rPr>
                <a:t>ここまでの課金をどうしてくれるんだ</a:t>
              </a:r>
              <a:endParaRPr lang="en-US" altLang="ja-JP" sz="4000" kern="0" dirty="0" smtClean="0">
                <a:solidFill>
                  <a:schemeClr val="bg1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課金ゲームの問題点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914400"/>
          </a:xfrm>
        </p:spPr>
        <p:txBody>
          <a:bodyPr/>
          <a:lstStyle/>
          <a:p>
            <a:pPr marL="914400" lvl="0" indent="-914400" eaLnBrk="1" hangingPunct="1">
              <a:buNone/>
            </a:pPr>
            <a:r>
              <a:rPr lang="ja-JP" altLang="en-US" sz="4800" dirty="0" smtClean="0"/>
              <a:t>２　　巧妙な仕掛け</a:t>
            </a:r>
            <a:endParaRPr lang="en-US" altLang="ja-JP" sz="4800" dirty="0" smtClean="0"/>
          </a:p>
          <a:p>
            <a:pPr marL="914400" indent="-914400" eaLnBrk="1" hangingPunct="1">
              <a:buNone/>
            </a:pPr>
            <a:endParaRPr lang="en-US" altLang="ja-JP" sz="4800" dirty="0" smtClean="0"/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A8A75A-ADAB-4E20-8BB7-1DF18711EBBB}" type="slidenum">
              <a:rPr kumimoji="0" lang="en-US" altLang="ja-JP" smtClean="0"/>
              <a:pPr eaLnBrk="1" hangingPunct="1"/>
              <a:t>5</a:t>
            </a:fld>
            <a:endParaRPr kumimoji="0" lang="en-US" altLang="ja-JP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2819400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14400" lvl="0" indent="-914400">
              <a:spcBef>
                <a:spcPct val="20000"/>
              </a:spcBef>
            </a:pPr>
            <a:r>
              <a:rPr lang="ja-JP" altLang="en-US" sz="4800" kern="0" dirty="0" smtClean="0">
                <a:latin typeface="+mn-lt"/>
                <a:ea typeface="+mn-ea"/>
              </a:rPr>
              <a:t>（２）</a:t>
            </a:r>
            <a:r>
              <a:rPr lang="ja-JP" altLang="ja-JP" sz="4800" dirty="0" smtClean="0"/>
              <a:t>集団ゲームの課金スパイラル</a:t>
            </a:r>
            <a:endParaRPr lang="en-US" altLang="ja-JP" sz="4800" dirty="0" smtClean="0"/>
          </a:p>
          <a:p>
            <a:pPr marL="914400" lvl="0" indent="-914400">
              <a:spcBef>
                <a:spcPct val="20000"/>
              </a:spcBef>
            </a:pPr>
            <a:endParaRPr kumimoji="1" lang="en-US" altLang="ja-JP" sz="4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8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課金ゲームの問題点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914400"/>
          </a:xfrm>
        </p:spPr>
        <p:txBody>
          <a:bodyPr/>
          <a:lstStyle/>
          <a:p>
            <a:pPr marL="914400" indent="-914400" eaLnBrk="1" hangingPunct="1">
              <a:buNone/>
            </a:pPr>
            <a:r>
              <a:rPr lang="ja-JP" altLang="en-US" sz="4800" dirty="0" smtClean="0"/>
              <a:t>２　　巧妙な仕掛け</a:t>
            </a:r>
            <a:endParaRPr lang="en-US" altLang="ja-JP" sz="4800" dirty="0" smtClean="0"/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A8A75A-ADAB-4E20-8BB7-1DF18711EBBB}" type="slidenum">
              <a:rPr kumimoji="0" lang="en-US" altLang="ja-JP" smtClean="0"/>
              <a:pPr eaLnBrk="1" hangingPunct="1"/>
              <a:t>6</a:t>
            </a:fld>
            <a:endParaRPr kumimoji="0" lang="en-US" altLang="ja-JP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2743200"/>
            <a:ext cx="9144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14400" indent="-914400">
              <a:spcBef>
                <a:spcPct val="20000"/>
              </a:spcBef>
            </a:pPr>
            <a:r>
              <a:rPr lang="ja-JP" altLang="ja-JP" sz="4800" dirty="0" smtClean="0"/>
              <a:t>（３）経験値は等差</a:t>
            </a:r>
            <a:r>
              <a:rPr lang="ja-JP" altLang="en-US" sz="4800" dirty="0" smtClean="0"/>
              <a:t>数列的に増加</a:t>
            </a:r>
            <a:endParaRPr lang="en-US" altLang="ja-JP" sz="4800" dirty="0" smtClean="0"/>
          </a:p>
          <a:p>
            <a:pPr marL="914400" indent="-914400">
              <a:spcBef>
                <a:spcPct val="20000"/>
              </a:spcBef>
            </a:pPr>
            <a:r>
              <a:rPr lang="ja-JP" altLang="en-US" sz="4800" dirty="0" smtClean="0"/>
              <a:t>　　　　　　　　しかし</a:t>
            </a:r>
            <a:endParaRPr lang="en-US" altLang="ja-JP" sz="4800" dirty="0" smtClean="0"/>
          </a:p>
          <a:p>
            <a:pPr marL="365125" indent="-365125">
              <a:spcBef>
                <a:spcPct val="20000"/>
              </a:spcBef>
            </a:pPr>
            <a:r>
              <a:rPr lang="ja-JP" altLang="en-US" sz="4800" dirty="0" smtClean="0"/>
              <a:t>　ステージクリアに</a:t>
            </a:r>
            <a:r>
              <a:rPr lang="ja-JP" altLang="ja-JP" sz="4800" dirty="0" smtClean="0"/>
              <a:t>必要</a:t>
            </a:r>
            <a:r>
              <a:rPr lang="ja-JP" altLang="en-US" sz="4800" dirty="0" smtClean="0"/>
              <a:t>な</a:t>
            </a:r>
            <a:r>
              <a:rPr lang="en-US" altLang="ja-JP" sz="4800" dirty="0" smtClean="0"/>
              <a:t>HP</a:t>
            </a:r>
            <a:r>
              <a:rPr lang="ja-JP" altLang="ja-JP" sz="4800" dirty="0" smtClean="0"/>
              <a:t>値</a:t>
            </a:r>
            <a:r>
              <a:rPr lang="ja-JP" altLang="en-US" sz="4800" dirty="0" smtClean="0"/>
              <a:t>・攻撃力</a:t>
            </a:r>
            <a:r>
              <a:rPr lang="ja-JP" altLang="ja-JP" sz="4800" dirty="0" smtClean="0"/>
              <a:t>は等比</a:t>
            </a:r>
            <a:r>
              <a:rPr lang="ja-JP" altLang="en-US" sz="4800" dirty="0" smtClean="0"/>
              <a:t>数列的に増加</a:t>
            </a:r>
            <a:endParaRPr lang="en-US" altLang="ja-JP" sz="4800" dirty="0" smtClean="0"/>
          </a:p>
          <a:p>
            <a:pPr marL="365125" indent="-365125">
              <a:spcBef>
                <a:spcPct val="20000"/>
              </a:spcBef>
            </a:pPr>
            <a:r>
              <a:rPr lang="ja-JP" altLang="en-US" sz="4800" dirty="0" smtClean="0"/>
              <a:t>　　　　</a:t>
            </a:r>
            <a:r>
              <a:rPr lang="ja-JP" altLang="en-US" sz="4800" dirty="0" smtClean="0">
                <a:solidFill>
                  <a:srgbClr val="0070C0"/>
                </a:solidFill>
              </a:rPr>
              <a:t>一次関数</a:t>
            </a:r>
            <a:r>
              <a:rPr lang="ja-JP" altLang="en-US" sz="4800" dirty="0" smtClean="0"/>
              <a:t>＜</a:t>
            </a:r>
            <a:r>
              <a:rPr lang="ja-JP" altLang="en-US" sz="4800" dirty="0" smtClean="0">
                <a:solidFill>
                  <a:srgbClr val="FF0000"/>
                </a:solidFill>
              </a:rPr>
              <a:t>指数関数</a:t>
            </a:r>
            <a:endParaRPr lang="ja-JP" altLang="ja-JP" sz="4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8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リーフォーム 19"/>
          <p:cNvSpPr/>
          <p:nvPr/>
        </p:nvSpPr>
        <p:spPr>
          <a:xfrm rot="20612707">
            <a:off x="1279388" y="1867476"/>
            <a:ext cx="5684520" cy="3937000"/>
          </a:xfrm>
          <a:custGeom>
            <a:avLst/>
            <a:gdLst>
              <a:gd name="connsiteX0" fmla="*/ 0 w 5684520"/>
              <a:gd name="connsiteY0" fmla="*/ 3505200 h 3937000"/>
              <a:gd name="connsiteX1" fmla="*/ 2926080 w 5684520"/>
              <a:gd name="connsiteY1" fmla="*/ 3352800 h 3937000"/>
              <a:gd name="connsiteX2" fmla="*/ 5684520 w 5684520"/>
              <a:gd name="connsiteY2" fmla="*/ 0 h 3937000"/>
              <a:gd name="connsiteX3" fmla="*/ 5684520 w 5684520"/>
              <a:gd name="connsiteY3" fmla="*/ 0 h 393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4520" h="3937000">
                <a:moveTo>
                  <a:pt x="0" y="3505200"/>
                </a:moveTo>
                <a:cubicBezTo>
                  <a:pt x="989330" y="3721100"/>
                  <a:pt x="1978660" y="3937000"/>
                  <a:pt x="2926080" y="3352800"/>
                </a:cubicBezTo>
                <a:cubicBezTo>
                  <a:pt x="3873500" y="2768600"/>
                  <a:pt x="5684520" y="0"/>
                  <a:pt x="5684520" y="0"/>
                </a:cubicBezTo>
                <a:lnTo>
                  <a:pt x="5684520" y="0"/>
                </a:ln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267200" y="1066800"/>
            <a:ext cx="23622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/>
          <p:cNvGrpSpPr/>
          <p:nvPr/>
        </p:nvGrpSpPr>
        <p:grpSpPr>
          <a:xfrm>
            <a:off x="5791200" y="2209800"/>
            <a:ext cx="1371600" cy="3048000"/>
            <a:chOff x="5791200" y="2209800"/>
            <a:chExt cx="1371600" cy="304800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301026" y="3048000"/>
              <a:ext cx="861774" cy="12954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4400" dirty="0" smtClean="0">
                  <a:solidFill>
                    <a:srgbClr val="7030A0"/>
                  </a:solidFill>
                </a:rPr>
                <a:t>課金</a:t>
              </a:r>
              <a:endParaRPr kumimoji="1" lang="ja-JP" altLang="en-US" sz="4400" dirty="0">
                <a:solidFill>
                  <a:srgbClr val="7030A0"/>
                </a:solidFill>
              </a:endParaRPr>
            </a:p>
          </p:txBody>
        </p:sp>
        <p:pic>
          <p:nvPicPr>
            <p:cNvPr id="1026" name="Picture 2" descr="C:\Users\yamaguchi-edu\Pictures\無題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1200" y="2209800"/>
              <a:ext cx="588818" cy="609600"/>
            </a:xfrm>
            <a:prstGeom prst="rect">
              <a:avLst/>
            </a:prstGeom>
            <a:noFill/>
          </p:spPr>
        </p:pic>
        <p:pic>
          <p:nvPicPr>
            <p:cNvPr id="14" name="Picture 2" descr="C:\Users\yamaguchi-edu\Pictures\無題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1200" y="2819400"/>
              <a:ext cx="588818" cy="609600"/>
            </a:xfrm>
            <a:prstGeom prst="rect">
              <a:avLst/>
            </a:prstGeom>
            <a:noFill/>
          </p:spPr>
        </p:pic>
        <p:pic>
          <p:nvPicPr>
            <p:cNvPr id="15" name="Picture 2" descr="C:\Users\yamaguchi-edu\Pictures\無題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11982" y="3429000"/>
              <a:ext cx="588818" cy="609600"/>
            </a:xfrm>
            <a:prstGeom prst="rect">
              <a:avLst/>
            </a:prstGeom>
            <a:noFill/>
          </p:spPr>
        </p:pic>
        <p:pic>
          <p:nvPicPr>
            <p:cNvPr id="17" name="Picture 2" descr="C:\Users\yamaguchi-edu\Pictures\無題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1200" y="4038600"/>
              <a:ext cx="588818" cy="609600"/>
            </a:xfrm>
            <a:prstGeom prst="rect">
              <a:avLst/>
            </a:prstGeom>
            <a:noFill/>
          </p:spPr>
        </p:pic>
        <p:pic>
          <p:nvPicPr>
            <p:cNvPr id="18" name="Picture 2" descr="C:\Users\yamaguchi-edu\Pictures\無題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11982" y="4648200"/>
              <a:ext cx="588818" cy="609600"/>
            </a:xfrm>
            <a:prstGeom prst="rect">
              <a:avLst/>
            </a:prstGeom>
            <a:noFill/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課金ゲームの問題点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914400"/>
          </a:xfrm>
        </p:spPr>
        <p:txBody>
          <a:bodyPr/>
          <a:lstStyle/>
          <a:p>
            <a:pPr marL="914400" indent="-914400" eaLnBrk="1" hangingPunct="1">
              <a:buNone/>
            </a:pPr>
            <a:r>
              <a:rPr lang="ja-JP" altLang="en-US" sz="4800" dirty="0" smtClean="0"/>
              <a:t>２　　巧妙な仕掛け</a:t>
            </a:r>
            <a:endParaRPr lang="en-US" altLang="ja-JP" sz="4800" dirty="0" smtClean="0"/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A8A75A-ADAB-4E20-8BB7-1DF18711EBBB}" type="slidenum">
              <a:rPr kumimoji="0" lang="en-US" altLang="ja-JP" smtClean="0"/>
              <a:pPr eaLnBrk="1" hangingPunct="1"/>
              <a:t>7</a:t>
            </a:fld>
            <a:endParaRPr kumimoji="0" lang="en-US" altLang="ja-JP" dirty="0" smtClean="0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1371600" y="6172200"/>
            <a:ext cx="6705600" cy="0"/>
          </a:xfrm>
          <a:prstGeom prst="straightConnector1">
            <a:avLst/>
          </a:prstGeom>
          <a:ln w="25400"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1828800" y="2362200"/>
            <a:ext cx="0" cy="4191000"/>
          </a:xfrm>
          <a:prstGeom prst="straightConnector1">
            <a:avLst/>
          </a:prstGeom>
          <a:ln w="25400"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133600" y="6073914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ゲームに費やす時間</a:t>
            </a:r>
            <a:endParaRPr kumimoji="1" lang="ja-JP" altLang="en-US" sz="4000" dirty="0"/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1828800" y="4800600"/>
            <a:ext cx="5638800" cy="137160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248400" y="4953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プレーヤー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62400" y="44196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敵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14400" y="3276600"/>
            <a:ext cx="861774" cy="2362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 smtClean="0"/>
              <a:t>攻撃力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9758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3075" grpId="0" build="p"/>
      <p:bldP spid="19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課金ゲームの問題点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914400"/>
          </a:xfrm>
        </p:spPr>
        <p:txBody>
          <a:bodyPr/>
          <a:lstStyle/>
          <a:p>
            <a:pPr marL="914400" indent="-914400" eaLnBrk="1" hangingPunct="1">
              <a:buNone/>
            </a:pPr>
            <a:r>
              <a:rPr lang="ja-JP" altLang="en-US" sz="4800" dirty="0" smtClean="0"/>
              <a:t>２　　巧妙な仕掛け</a:t>
            </a:r>
            <a:endParaRPr lang="en-US" altLang="ja-JP" sz="4800" dirty="0" smtClean="0"/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A8A75A-ADAB-4E20-8BB7-1DF18711EBBB}" type="slidenum">
              <a:rPr kumimoji="0" lang="en-US" altLang="ja-JP" smtClean="0"/>
              <a:pPr eaLnBrk="1" hangingPunct="1"/>
              <a:t>8</a:t>
            </a:fld>
            <a:endParaRPr kumimoji="0" lang="en-US" altLang="ja-JP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2895600"/>
            <a:ext cx="9144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14400" indent="-914400">
              <a:spcBef>
                <a:spcPct val="20000"/>
              </a:spcBef>
            </a:pPr>
            <a:r>
              <a:rPr lang="ja-JP" altLang="ja-JP" sz="4800" dirty="0" smtClean="0"/>
              <a:t>（</a:t>
            </a:r>
            <a:r>
              <a:rPr lang="ja-JP" altLang="en-US" sz="4800" dirty="0" smtClean="0"/>
              <a:t>４</a:t>
            </a:r>
            <a:r>
              <a:rPr lang="ja-JP" altLang="ja-JP" sz="4800" dirty="0" smtClean="0"/>
              <a:t>）</a:t>
            </a:r>
            <a:r>
              <a:rPr lang="ja-JP" altLang="en-US" sz="4800" dirty="0" smtClean="0"/>
              <a:t>課金確変</a:t>
            </a:r>
            <a:endParaRPr lang="en-US" altLang="ja-JP" sz="4800" dirty="0" smtClean="0"/>
          </a:p>
          <a:p>
            <a:pPr marL="914400" indent="-914400">
              <a:spcBef>
                <a:spcPct val="20000"/>
              </a:spcBef>
            </a:pPr>
            <a:r>
              <a:rPr lang="ja-JP" altLang="en-US" sz="4800" dirty="0" smtClean="0">
                <a:solidFill>
                  <a:srgbClr val="FF0000"/>
                </a:solidFill>
              </a:rPr>
              <a:t>　　・・・課金をしたプレーヤーだけに有利な確率変更が行われる</a:t>
            </a:r>
            <a:endParaRPr lang="en-US" altLang="ja-JP" sz="4800" dirty="0" smtClean="0">
              <a:solidFill>
                <a:srgbClr val="FF0000"/>
              </a:solidFill>
            </a:endParaRPr>
          </a:p>
          <a:p>
            <a:pPr marL="914400" indent="-914400" algn="ctr">
              <a:spcBef>
                <a:spcPct val="20000"/>
              </a:spcBef>
            </a:pPr>
            <a:r>
              <a:rPr lang="ja-JP" altLang="en-US" sz="4800" dirty="0" smtClean="0">
                <a:solidFill>
                  <a:srgbClr val="FF0000"/>
                </a:solidFill>
              </a:rPr>
              <a:t>　　</a:t>
            </a:r>
            <a:r>
              <a:rPr lang="ja-JP" altLang="en-US" sz="4800" dirty="0" smtClean="0">
                <a:solidFill>
                  <a:srgbClr val="00B0F0"/>
                </a:solidFill>
              </a:rPr>
              <a:t>都市伝説？</a:t>
            </a:r>
            <a:endParaRPr lang="ja-JP" altLang="ja-JP" sz="48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8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課金ゲームの問題点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914400"/>
          </a:xfrm>
        </p:spPr>
        <p:txBody>
          <a:bodyPr/>
          <a:lstStyle/>
          <a:p>
            <a:pPr marL="914400" indent="-914400" eaLnBrk="1" hangingPunct="1">
              <a:buNone/>
            </a:pPr>
            <a:r>
              <a:rPr lang="ja-JP" altLang="en-US" sz="4800" dirty="0" smtClean="0"/>
              <a:t>２　　法的抜け道</a:t>
            </a:r>
            <a:endParaRPr lang="en-US" altLang="ja-JP" sz="4800" dirty="0" smtClean="0"/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A8A75A-ADAB-4E20-8BB7-1DF18711EBBB}" type="slidenum">
              <a:rPr kumimoji="0" lang="en-US" altLang="ja-JP" smtClean="0"/>
              <a:pPr eaLnBrk="1" hangingPunct="1"/>
              <a:t>9</a:t>
            </a:fld>
            <a:endParaRPr kumimoji="0" lang="en-US" altLang="ja-JP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2895600"/>
            <a:ext cx="9144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14400" indent="-14288">
              <a:spcBef>
                <a:spcPct val="20000"/>
              </a:spcBef>
            </a:pPr>
            <a:r>
              <a:rPr lang="ja-JP" altLang="en-US" sz="4800" dirty="0" smtClean="0"/>
              <a:t>有料の商品に適用される瑕疵担保責任</a:t>
            </a:r>
            <a:endParaRPr lang="en-US" altLang="ja-JP" sz="4800" dirty="0" smtClean="0"/>
          </a:p>
          <a:p>
            <a:pPr marL="914400" indent="-14288">
              <a:spcBef>
                <a:spcPct val="20000"/>
              </a:spcBef>
            </a:pPr>
            <a:r>
              <a:rPr lang="ja-JP" altLang="en-US" sz="4800" dirty="0" smtClean="0"/>
              <a:t>無料で配布したゲームには責任が生じない</a:t>
            </a:r>
            <a:endParaRPr lang="en-US" altLang="ja-JP" sz="4800" dirty="0" smtClean="0"/>
          </a:p>
        </p:txBody>
      </p:sp>
    </p:spTree>
    <p:extLst>
      <p:ext uri="{BB962C8B-B14F-4D97-AF65-F5344CB8AC3E}">
        <p14:creationId xmlns:p14="http://schemas.microsoft.com/office/powerpoint/2010/main" xmlns="" val="19758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 build="p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6138</TotalTime>
  <Words>274</Words>
  <Application>Microsoft Office PowerPoint</Application>
  <PresentationFormat>画面に合わせる (4:3)</PresentationFormat>
  <Paragraphs>102</Paragraphs>
  <Slides>15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標準デザイン</vt:lpstr>
      <vt:lpstr>課金ゲームを断罪する</vt:lpstr>
      <vt:lpstr>スライド 2</vt:lpstr>
      <vt:lpstr>課金ゲームの問題点</vt:lpstr>
      <vt:lpstr>課金ゲームの問題点</vt:lpstr>
      <vt:lpstr>課金ゲームの問題点</vt:lpstr>
      <vt:lpstr>課金ゲームの問題点</vt:lpstr>
      <vt:lpstr>課金ゲームの問題点</vt:lpstr>
      <vt:lpstr>課金ゲームの問題点</vt:lpstr>
      <vt:lpstr>課金ゲームの問題点</vt:lpstr>
      <vt:lpstr>課金ゲームの問題点</vt:lpstr>
      <vt:lpstr>課金ゲームの問題点</vt:lpstr>
      <vt:lpstr>課金ゲームの問題点</vt:lpstr>
      <vt:lpstr>課金ゲームの問題点</vt:lpstr>
      <vt:lpstr>課金ゲームの仕組みを知る</vt:lpstr>
      <vt:lpstr>おしまい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yama</cp:lastModifiedBy>
  <cp:revision>468</cp:revision>
  <cp:lastPrinted>1601-01-01T00:00:00Z</cp:lastPrinted>
  <dcterms:created xsi:type="dcterms:W3CDTF">1601-01-01T00:00:00Z</dcterms:created>
  <dcterms:modified xsi:type="dcterms:W3CDTF">2014-10-14T01:06:57Z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