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handoutMasterIdLst>
    <p:handoutMasterId r:id="rId18"/>
  </p:handoutMasterIdLst>
  <p:sldIdLst>
    <p:sldId id="274" r:id="rId2"/>
    <p:sldId id="272" r:id="rId3"/>
    <p:sldId id="273" r:id="rId4"/>
    <p:sldId id="277" r:id="rId5"/>
    <p:sldId id="276" r:id="rId6"/>
    <p:sldId id="278" r:id="rId7"/>
    <p:sldId id="279" r:id="rId8"/>
    <p:sldId id="275" r:id="rId9"/>
    <p:sldId id="267" r:id="rId10"/>
    <p:sldId id="258" r:id="rId11"/>
    <p:sldId id="264" r:id="rId12"/>
    <p:sldId id="280" r:id="rId13"/>
    <p:sldId id="257" r:id="rId14"/>
    <p:sldId id="266" r:id="rId15"/>
    <p:sldId id="265"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a:srgbClr val="99FFCC"/>
    <a:srgbClr val="66FFFF"/>
    <a:srgbClr val="FFFF66"/>
    <a:srgbClr val="FFFF00"/>
    <a:srgbClr val="FFFF99"/>
    <a:srgbClr val="F0FD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2" autoAdjust="0"/>
    <p:restoredTop sz="88700" autoAdjust="0"/>
  </p:normalViewPr>
  <p:slideViewPr>
    <p:cSldViewPr>
      <p:cViewPr varScale="1">
        <p:scale>
          <a:sx n="91" d="100"/>
          <a:sy n="91" d="100"/>
        </p:scale>
        <p:origin x="-96"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F865EDD-C870-47F8-80FD-5EFD0C656474}" type="datetimeFigureOut">
              <a:rPr kumimoji="1" lang="ja-JP" altLang="en-US" smtClean="0"/>
              <a:t>2012/6/7</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CCE74E-79A1-43B5-90D2-3D9CD6F200D1}" type="slidenum">
              <a:rPr kumimoji="1" lang="ja-JP" altLang="en-US" smtClean="0"/>
              <a:t>‹#›</a:t>
            </a:fld>
            <a:endParaRPr kumimoji="1" lang="ja-JP" altLang="en-US"/>
          </a:p>
        </p:txBody>
      </p:sp>
    </p:spTree>
    <p:extLst>
      <p:ext uri="{BB962C8B-B14F-4D97-AF65-F5344CB8AC3E}">
        <p14:creationId xmlns:p14="http://schemas.microsoft.com/office/powerpoint/2010/main" val="10761007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AE620E5C-F6B6-4D4D-8513-B6A5EFF1312E}" type="datetimeFigureOut">
              <a:rPr lang="ja-JP" altLang="en-US"/>
              <a:pPr>
                <a:defRPr/>
              </a:pPr>
              <a:t>2012/6/7</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8D5B02AB-1C69-412C-8A8F-7203B9F0E1FC}" type="slidenum">
              <a:rPr lang="ja-JP" altLang="en-US"/>
              <a:pPr>
                <a:defRPr/>
              </a:pPr>
              <a:t>‹#›</a:t>
            </a:fld>
            <a:endParaRPr lang="ja-JP" altLang="en-US"/>
          </a:p>
        </p:txBody>
      </p:sp>
    </p:spTree>
    <p:extLst>
      <p:ext uri="{BB962C8B-B14F-4D97-AF65-F5344CB8AC3E}">
        <p14:creationId xmlns:p14="http://schemas.microsoft.com/office/powerpoint/2010/main" val="96131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mn-lt"/>
        <a:ea typeface="+mn-ea"/>
        <a:cs typeface="+mn-cs"/>
      </a:defRPr>
    </a:lvl1pPr>
    <a:lvl2pPr marL="457200" algn="l" rtl="0" fontAlgn="base">
      <a:spcBef>
        <a:spcPct val="30000"/>
      </a:spcBef>
      <a:spcAft>
        <a:spcPct val="0"/>
      </a:spcAft>
      <a:defRPr kumimoji="1" sz="1200" kern="1200">
        <a:solidFill>
          <a:schemeClr val="tx1"/>
        </a:solidFill>
        <a:latin typeface="+mn-lt"/>
        <a:ea typeface="+mn-ea"/>
        <a:cs typeface="+mn-cs"/>
      </a:defRPr>
    </a:lvl2pPr>
    <a:lvl3pPr marL="914400" algn="l" rtl="0" fontAlgn="base">
      <a:spcBef>
        <a:spcPct val="30000"/>
      </a:spcBef>
      <a:spcAft>
        <a:spcPct val="0"/>
      </a:spcAft>
      <a:defRPr kumimoji="1" sz="1200" kern="1200">
        <a:solidFill>
          <a:schemeClr val="tx1"/>
        </a:solidFill>
        <a:latin typeface="+mn-lt"/>
        <a:ea typeface="+mn-ea"/>
        <a:cs typeface="+mn-cs"/>
      </a:defRPr>
    </a:lvl3pPr>
    <a:lvl4pPr marL="1371600" algn="l" rtl="0" fontAlgn="base">
      <a:spcBef>
        <a:spcPct val="30000"/>
      </a:spcBef>
      <a:spcAft>
        <a:spcPct val="0"/>
      </a:spcAft>
      <a:defRPr kumimoji="1" sz="1200" kern="1200">
        <a:solidFill>
          <a:schemeClr val="tx1"/>
        </a:solidFill>
        <a:latin typeface="+mn-lt"/>
        <a:ea typeface="+mn-ea"/>
        <a:cs typeface="+mn-cs"/>
      </a:defRPr>
    </a:lvl4pPr>
    <a:lvl5pPr marL="1828800" algn="l" rtl="0" fontAlgn="base">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C55AC-A01B-46D4-BD4A-0AA0D29404E1}" type="slidenum">
              <a:rPr lang="ja-JP" altLang="en-US"/>
              <a:pPr fontAlgn="base">
                <a:spcBef>
                  <a:spcPct val="0"/>
                </a:spcBef>
                <a:spcAft>
                  <a:spcPct val="0"/>
                </a:spcAft>
              </a:pPr>
              <a:t>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dirty="0" smtClean="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C55AC-A01B-46D4-BD4A-0AA0D29404E1}" type="slidenum">
              <a:rPr lang="ja-JP" altLang="en-US"/>
              <a:pPr fontAlgn="base">
                <a:spcBef>
                  <a:spcPct val="0"/>
                </a:spcBef>
                <a:spcAft>
                  <a:spcPct val="0"/>
                </a:spcAft>
              </a:pPr>
              <a:t>3</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F5E41A-D686-4EEC-8B66-348C2C4F4114}" type="slidenum">
              <a:rPr lang="ja-JP" altLang="en-US"/>
              <a:pPr fontAlgn="base">
                <a:spcBef>
                  <a:spcPct val="0"/>
                </a:spcBef>
                <a:spcAft>
                  <a:spcPct val="0"/>
                </a:spcAft>
              </a:pPr>
              <a:t>9</a:t>
            </a:fld>
            <a:endParaRPr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81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8874D6-79C2-4708-B121-F83091E92AE2}" type="slidenum">
              <a:rPr lang="ja-JP" altLang="en-US"/>
              <a:pPr fontAlgn="base">
                <a:spcBef>
                  <a:spcPct val="0"/>
                </a:spcBef>
                <a:spcAft>
                  <a:spcPct val="0"/>
                </a:spcAft>
              </a:pPr>
              <a:t>10</a:t>
            </a:fld>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C55AC-A01B-46D4-BD4A-0AA0D29404E1}" type="slidenum">
              <a:rPr lang="ja-JP" altLang="en-US"/>
              <a:pPr fontAlgn="base">
                <a:spcBef>
                  <a:spcPct val="0"/>
                </a:spcBef>
                <a:spcAft>
                  <a:spcPct val="0"/>
                </a:spcAft>
              </a:pPr>
              <a:t>11</a:t>
            </a:fld>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1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71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F5E41A-D686-4EEC-8B66-348C2C4F4114}" type="slidenum">
              <a:rPr lang="ja-JP" altLang="en-US"/>
              <a:pPr fontAlgn="base">
                <a:spcBef>
                  <a:spcPct val="0"/>
                </a:spcBef>
                <a:spcAft>
                  <a:spcPct val="0"/>
                </a:spcAft>
              </a:pPr>
              <a:t>13</a:t>
            </a:fld>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81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81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C8874D6-79C2-4708-B121-F83091E92AE2}" type="slidenum">
              <a:rPr lang="ja-JP" altLang="en-US"/>
              <a:pPr fontAlgn="base">
                <a:spcBef>
                  <a:spcPct val="0"/>
                </a:spcBef>
                <a:spcAft>
                  <a:spcPct val="0"/>
                </a:spcAft>
              </a:pPr>
              <a:t>14</a:t>
            </a:fld>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92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ja-JP" altLang="en-US" smtClean="0"/>
          </a:p>
        </p:txBody>
      </p:sp>
      <p:sp>
        <p:nvSpPr>
          <p:cNvPr id="92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AC55AC-A01B-46D4-BD4A-0AA0D29404E1}" type="slidenum">
              <a:rPr lang="ja-JP" altLang="en-US"/>
              <a:pPr fontAlgn="base">
                <a:spcBef>
                  <a:spcPct val="0"/>
                </a:spcBef>
                <a:spcAft>
                  <a:spcPct val="0"/>
                </a:spcAft>
              </a:pPr>
              <a:t>15</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fld id="{0042FDA8-3A65-4A82-BE9B-B3325DB9E254}" type="datetimeFigureOut">
              <a:rPr lang="ja-JP" altLang="en-US" smtClean="0"/>
              <a:pPr>
                <a:defRPr/>
              </a:pPr>
              <a:t>2012/6/7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693227EE-E0A5-40C0-A84C-D4D36E920B36}" type="slidenum">
              <a:rPr lang="ja-JP" altLang="en-US" smtClean="0"/>
              <a:pPr>
                <a:defRPr/>
              </a:pPr>
              <a:t>‹#›</a:t>
            </a:fld>
            <a:endParaRPr lang="ja-JP" altLang="en-US"/>
          </a:p>
        </p:txBody>
      </p:sp>
    </p:spTree>
    <p:extLst>
      <p:ext uri="{BB962C8B-B14F-4D97-AF65-F5344CB8AC3E}">
        <p14:creationId xmlns:p14="http://schemas.microsoft.com/office/powerpoint/2010/main" val="39814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95283FDD-9EAD-4E59-936A-E7955B283B14}" type="datetimeFigureOut">
              <a:rPr lang="ja-JP" altLang="en-US" smtClean="0"/>
              <a:pPr>
                <a:defRPr/>
              </a:pPr>
              <a:t>2012/6/7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431DF9AA-A12C-4A17-A777-2F814A2328FE}" type="slidenum">
              <a:rPr lang="ja-JP" altLang="en-US" smtClean="0"/>
              <a:pPr>
                <a:defRPr/>
              </a:pPr>
              <a:t>‹#›</a:t>
            </a:fld>
            <a:endParaRPr lang="ja-JP" altLang="en-US"/>
          </a:p>
        </p:txBody>
      </p:sp>
    </p:spTree>
    <p:extLst>
      <p:ext uri="{BB962C8B-B14F-4D97-AF65-F5344CB8AC3E}">
        <p14:creationId xmlns:p14="http://schemas.microsoft.com/office/powerpoint/2010/main" val="3125763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95283FDD-9EAD-4E59-936A-E7955B283B14}" type="datetimeFigureOut">
              <a:rPr lang="ja-JP" altLang="en-US" smtClean="0"/>
              <a:pPr>
                <a:defRPr/>
              </a:pPr>
              <a:t>2012/6/7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431DF9AA-A12C-4A17-A777-2F814A2328FE}" type="slidenum">
              <a:rPr lang="ja-JP" altLang="en-US" smtClean="0"/>
              <a:pPr>
                <a:defRPr/>
              </a:pPr>
              <a:t>‹#›</a:t>
            </a:fld>
            <a:endParaRPr lang="ja-JP" altLang="en-US"/>
          </a:p>
        </p:txBody>
      </p:sp>
    </p:spTree>
    <p:extLst>
      <p:ext uri="{BB962C8B-B14F-4D97-AF65-F5344CB8AC3E}">
        <p14:creationId xmlns:p14="http://schemas.microsoft.com/office/powerpoint/2010/main" val="292114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fld id="{5BBB9906-5358-4C5C-87AB-1CFF26389E65}" type="datetimeFigureOut">
              <a:rPr lang="ja-JP" altLang="en-US" smtClean="0"/>
              <a:pPr>
                <a:defRPr/>
              </a:pPr>
              <a:t>2012/6/7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2E3F329D-EB6E-40D0-8D61-FEA51ED4A9AD}" type="slidenum">
              <a:rPr lang="ja-JP" altLang="en-US" smtClean="0"/>
              <a:pPr>
                <a:defRPr/>
              </a:pPr>
              <a:t>‹#›</a:t>
            </a:fld>
            <a:endParaRPr lang="ja-JP" altLang="en-US"/>
          </a:p>
        </p:txBody>
      </p:sp>
    </p:spTree>
    <p:extLst>
      <p:ext uri="{BB962C8B-B14F-4D97-AF65-F5344CB8AC3E}">
        <p14:creationId xmlns:p14="http://schemas.microsoft.com/office/powerpoint/2010/main" val="9035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fld id="{9FD7B0D3-9806-445A-A976-6901F9D9D64B}" type="datetimeFigureOut">
              <a:rPr lang="ja-JP" altLang="en-US" smtClean="0"/>
              <a:pPr>
                <a:defRPr/>
              </a:pPr>
              <a:t>2012/6/7</a:t>
            </a:fld>
            <a:endParaRPr lang="ja-JP" altLang="en-US"/>
          </a:p>
        </p:txBody>
      </p:sp>
      <p:sp>
        <p:nvSpPr>
          <p:cNvPr id="5" name="フッター プレースホルダー 4"/>
          <p:cNvSpPr>
            <a:spLocks noGrp="1"/>
          </p:cNvSpPr>
          <p:nvPr>
            <p:ph type="ftr" sz="quarter" idx="11"/>
          </p:nvPr>
        </p:nvSpPr>
        <p:spPr/>
        <p:txBody>
          <a:bodyPr/>
          <a:lstStyle/>
          <a:p>
            <a:pPr>
              <a:defRPr/>
            </a:pPr>
            <a:endParaRPr lang="ja-JP" altLang="en-US"/>
          </a:p>
        </p:txBody>
      </p:sp>
      <p:sp>
        <p:nvSpPr>
          <p:cNvPr id="6" name="スライド番号プレースホルダー 5"/>
          <p:cNvSpPr>
            <a:spLocks noGrp="1"/>
          </p:cNvSpPr>
          <p:nvPr>
            <p:ph type="sldNum" sz="quarter" idx="12"/>
          </p:nvPr>
        </p:nvSpPr>
        <p:spPr/>
        <p:txBody>
          <a:bodyPr/>
          <a:lstStyle/>
          <a:p>
            <a:pPr>
              <a:defRPr/>
            </a:pPr>
            <a:fld id="{E24A95F4-6020-4333-ABEC-EF1FDADD12ED}" type="slidenum">
              <a:rPr lang="ja-JP" altLang="en-US" smtClean="0"/>
              <a:pPr>
                <a:defRPr/>
              </a:pPr>
              <a:t>‹#›</a:t>
            </a:fld>
            <a:endParaRPr lang="ja-JP" altLang="en-US"/>
          </a:p>
        </p:txBody>
      </p:sp>
    </p:spTree>
    <p:extLst>
      <p:ext uri="{BB962C8B-B14F-4D97-AF65-F5344CB8AC3E}">
        <p14:creationId xmlns:p14="http://schemas.microsoft.com/office/powerpoint/2010/main" val="12627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fld id="{876910A9-4AC0-4BFB-A6C9-5400D8691A79}" type="datetimeFigureOut">
              <a:rPr lang="ja-JP" altLang="en-US" smtClean="0"/>
              <a:pPr>
                <a:defRPr/>
              </a:pPr>
              <a:t>2012/6/7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EED4C5CD-C21D-4EAD-9C4E-5A762B5DEF00}" type="slidenum">
              <a:rPr lang="ja-JP" altLang="en-US" smtClean="0"/>
              <a:pPr>
                <a:defRPr/>
              </a:pPr>
              <a:t>‹#›</a:t>
            </a:fld>
            <a:endParaRPr lang="ja-JP" altLang="en-US"/>
          </a:p>
        </p:txBody>
      </p:sp>
    </p:spTree>
    <p:extLst>
      <p:ext uri="{BB962C8B-B14F-4D97-AF65-F5344CB8AC3E}">
        <p14:creationId xmlns:p14="http://schemas.microsoft.com/office/powerpoint/2010/main" val="240511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fld id="{358AEABE-F760-4B3A-A61A-782FB49BB23F}" type="datetimeFigureOut">
              <a:rPr lang="ja-JP" altLang="en-US" smtClean="0"/>
              <a:pPr>
                <a:defRPr/>
              </a:pPr>
              <a:t>2012/6/7</a:t>
            </a:fld>
            <a:endParaRPr lang="ja-JP" altLang="en-US"/>
          </a:p>
        </p:txBody>
      </p:sp>
      <p:sp>
        <p:nvSpPr>
          <p:cNvPr id="8" name="フッター プレースホルダー 7"/>
          <p:cNvSpPr>
            <a:spLocks noGrp="1"/>
          </p:cNvSpPr>
          <p:nvPr>
            <p:ph type="ftr" sz="quarter" idx="11"/>
          </p:nvPr>
        </p:nvSpPr>
        <p:spPr/>
        <p:txBody>
          <a:bodyPr/>
          <a:lstStyle/>
          <a:p>
            <a:pPr>
              <a:defRPr/>
            </a:pPr>
            <a:endParaRPr lang="ja-JP" altLang="en-US"/>
          </a:p>
        </p:txBody>
      </p:sp>
      <p:sp>
        <p:nvSpPr>
          <p:cNvPr id="9" name="スライド番号プレースホルダー 8"/>
          <p:cNvSpPr>
            <a:spLocks noGrp="1"/>
          </p:cNvSpPr>
          <p:nvPr>
            <p:ph type="sldNum" sz="quarter" idx="12"/>
          </p:nvPr>
        </p:nvSpPr>
        <p:spPr/>
        <p:txBody>
          <a:bodyPr/>
          <a:lstStyle/>
          <a:p>
            <a:pPr>
              <a:defRPr/>
            </a:pPr>
            <a:fld id="{8CE23DF3-F510-4E5E-9B6F-3D42E37490D9}" type="slidenum">
              <a:rPr lang="ja-JP" altLang="en-US" smtClean="0"/>
              <a:pPr>
                <a:defRPr/>
              </a:pPr>
              <a:t>‹#›</a:t>
            </a:fld>
            <a:endParaRPr lang="ja-JP" altLang="en-US"/>
          </a:p>
        </p:txBody>
      </p:sp>
    </p:spTree>
    <p:extLst>
      <p:ext uri="{BB962C8B-B14F-4D97-AF65-F5344CB8AC3E}">
        <p14:creationId xmlns:p14="http://schemas.microsoft.com/office/powerpoint/2010/main" val="1453299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fld id="{88089379-9AC5-483D-B878-3636FE37A5E2}" type="datetimeFigureOut">
              <a:rPr lang="ja-JP" altLang="en-US" smtClean="0"/>
              <a:pPr>
                <a:defRPr/>
              </a:pPr>
              <a:t>2012/6/7</a:t>
            </a:fld>
            <a:endParaRPr lang="ja-JP" altLang="en-US"/>
          </a:p>
        </p:txBody>
      </p:sp>
      <p:sp>
        <p:nvSpPr>
          <p:cNvPr id="4" name="フッター プレースホルダー 3"/>
          <p:cNvSpPr>
            <a:spLocks noGrp="1"/>
          </p:cNvSpPr>
          <p:nvPr>
            <p:ph type="ftr" sz="quarter" idx="11"/>
          </p:nvPr>
        </p:nvSpPr>
        <p:spPr/>
        <p:txBody>
          <a:bodyPr/>
          <a:lstStyle/>
          <a:p>
            <a:pPr>
              <a:defRPr/>
            </a:pPr>
            <a:endParaRPr lang="ja-JP" altLang="en-US"/>
          </a:p>
        </p:txBody>
      </p:sp>
      <p:sp>
        <p:nvSpPr>
          <p:cNvPr id="5" name="スライド番号プレースホルダー 4"/>
          <p:cNvSpPr>
            <a:spLocks noGrp="1"/>
          </p:cNvSpPr>
          <p:nvPr>
            <p:ph type="sldNum" sz="quarter" idx="12"/>
          </p:nvPr>
        </p:nvSpPr>
        <p:spPr/>
        <p:txBody>
          <a:bodyPr/>
          <a:lstStyle/>
          <a:p>
            <a:pPr>
              <a:defRPr/>
            </a:pPr>
            <a:fld id="{639E666A-B5BE-4F9F-8F2B-EF2F85071981}" type="slidenum">
              <a:rPr lang="ja-JP" altLang="en-US" smtClean="0"/>
              <a:pPr>
                <a:defRPr/>
              </a:pPr>
              <a:t>‹#›</a:t>
            </a:fld>
            <a:endParaRPr lang="ja-JP" altLang="en-US"/>
          </a:p>
        </p:txBody>
      </p:sp>
    </p:spTree>
    <p:extLst>
      <p:ext uri="{BB962C8B-B14F-4D97-AF65-F5344CB8AC3E}">
        <p14:creationId xmlns:p14="http://schemas.microsoft.com/office/powerpoint/2010/main" val="315630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fld id="{D1966960-40EF-4F2E-BF0E-4ED3EB043D40}" type="datetimeFigureOut">
              <a:rPr lang="ja-JP" altLang="en-US" smtClean="0"/>
              <a:pPr>
                <a:defRPr/>
              </a:pPr>
              <a:t>2012/6/7</a:t>
            </a:fld>
            <a:endParaRPr lang="ja-JP" altLang="en-US"/>
          </a:p>
        </p:txBody>
      </p:sp>
      <p:sp>
        <p:nvSpPr>
          <p:cNvPr id="3" name="フッター プレースホルダー 2"/>
          <p:cNvSpPr>
            <a:spLocks noGrp="1"/>
          </p:cNvSpPr>
          <p:nvPr>
            <p:ph type="ftr" sz="quarter" idx="11"/>
          </p:nvPr>
        </p:nvSpPr>
        <p:spPr/>
        <p:txBody>
          <a:bodyPr/>
          <a:lstStyle/>
          <a:p>
            <a:pPr>
              <a:defRPr/>
            </a:pPr>
            <a:endParaRPr lang="ja-JP" altLang="en-US"/>
          </a:p>
        </p:txBody>
      </p:sp>
      <p:sp>
        <p:nvSpPr>
          <p:cNvPr id="4" name="スライド番号プレースホルダー 3"/>
          <p:cNvSpPr>
            <a:spLocks noGrp="1"/>
          </p:cNvSpPr>
          <p:nvPr>
            <p:ph type="sldNum" sz="quarter" idx="12"/>
          </p:nvPr>
        </p:nvSpPr>
        <p:spPr/>
        <p:txBody>
          <a:bodyPr/>
          <a:lstStyle/>
          <a:p>
            <a:pPr>
              <a:defRPr/>
            </a:pPr>
            <a:fld id="{7A09563B-6401-463E-B554-CFB0B3B05E2D}" type="slidenum">
              <a:rPr lang="ja-JP" altLang="en-US" smtClean="0"/>
              <a:pPr>
                <a:defRPr/>
              </a:pPr>
              <a:t>‹#›</a:t>
            </a:fld>
            <a:endParaRPr lang="ja-JP" altLang="en-US"/>
          </a:p>
        </p:txBody>
      </p:sp>
    </p:spTree>
    <p:extLst>
      <p:ext uri="{BB962C8B-B14F-4D97-AF65-F5344CB8AC3E}">
        <p14:creationId xmlns:p14="http://schemas.microsoft.com/office/powerpoint/2010/main" val="4254242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95283FDD-9EAD-4E59-936A-E7955B283B14}" type="datetimeFigureOut">
              <a:rPr lang="ja-JP" altLang="en-US" smtClean="0"/>
              <a:pPr>
                <a:defRPr/>
              </a:pPr>
              <a:t>2012/6/7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431DF9AA-A12C-4A17-A777-2F814A2328FE}" type="slidenum">
              <a:rPr lang="ja-JP" altLang="en-US" smtClean="0"/>
              <a:pPr>
                <a:defRPr/>
              </a:pPr>
              <a:t>‹#›</a:t>
            </a:fld>
            <a:endParaRPr lang="ja-JP" altLang="en-US"/>
          </a:p>
        </p:txBody>
      </p:sp>
    </p:spTree>
    <p:extLst>
      <p:ext uri="{BB962C8B-B14F-4D97-AF65-F5344CB8AC3E}">
        <p14:creationId xmlns:p14="http://schemas.microsoft.com/office/powerpoint/2010/main" val="29859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fld id="{F96FC83C-DBB8-4CF3-851E-692430CD073F}" type="datetimeFigureOut">
              <a:rPr lang="ja-JP" altLang="en-US" smtClean="0"/>
              <a:pPr>
                <a:defRPr/>
              </a:pPr>
              <a:t>2012/6/7</a:t>
            </a:fld>
            <a:endParaRPr lang="ja-JP" altLang="en-US"/>
          </a:p>
        </p:txBody>
      </p:sp>
      <p:sp>
        <p:nvSpPr>
          <p:cNvPr id="6" name="フッター プレースホルダー 5"/>
          <p:cNvSpPr>
            <a:spLocks noGrp="1"/>
          </p:cNvSpPr>
          <p:nvPr>
            <p:ph type="ftr" sz="quarter" idx="11"/>
          </p:nvPr>
        </p:nvSpPr>
        <p:spPr/>
        <p:txBody>
          <a:bodyPr/>
          <a:lstStyle/>
          <a:p>
            <a:pPr>
              <a:defRPr/>
            </a:pPr>
            <a:endParaRPr lang="ja-JP" altLang="en-US"/>
          </a:p>
        </p:txBody>
      </p:sp>
      <p:sp>
        <p:nvSpPr>
          <p:cNvPr id="7" name="スライド番号プレースホルダー 6"/>
          <p:cNvSpPr>
            <a:spLocks noGrp="1"/>
          </p:cNvSpPr>
          <p:nvPr>
            <p:ph type="sldNum" sz="quarter" idx="12"/>
          </p:nvPr>
        </p:nvSpPr>
        <p:spPr/>
        <p:txBody>
          <a:bodyPr/>
          <a:lstStyle/>
          <a:p>
            <a:pPr>
              <a:defRPr/>
            </a:pPr>
            <a:fld id="{14A18FDB-E2B4-464C-9DC9-AF25F48567C3}" type="slidenum">
              <a:rPr lang="ja-JP" altLang="en-US" smtClean="0"/>
              <a:pPr>
                <a:defRPr/>
              </a:pPr>
              <a:t>‹#›</a:t>
            </a:fld>
            <a:endParaRPr lang="ja-JP" altLang="en-US"/>
          </a:p>
        </p:txBody>
      </p:sp>
    </p:spTree>
    <p:extLst>
      <p:ext uri="{BB962C8B-B14F-4D97-AF65-F5344CB8AC3E}">
        <p14:creationId xmlns:p14="http://schemas.microsoft.com/office/powerpoint/2010/main" val="2375600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5283FDD-9EAD-4E59-936A-E7955B283B14}" type="datetimeFigureOut">
              <a:rPr lang="ja-JP" altLang="en-US" smtClean="0"/>
              <a:pPr>
                <a:defRPr/>
              </a:pPr>
              <a:t>2012/6/7</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31DF9AA-A12C-4A17-A777-2F814A2328FE}" type="slidenum">
              <a:rPr lang="ja-JP" altLang="en-US" smtClean="0"/>
              <a:pPr>
                <a:defRPr/>
              </a:pPr>
              <a:t>‹#›</a:t>
            </a:fld>
            <a:endParaRPr lang="ja-JP" altLang="en-US"/>
          </a:p>
        </p:txBody>
      </p:sp>
    </p:spTree>
    <p:extLst>
      <p:ext uri="{BB962C8B-B14F-4D97-AF65-F5344CB8AC3E}">
        <p14:creationId xmlns:p14="http://schemas.microsoft.com/office/powerpoint/2010/main" val="1805010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35696" y="2060848"/>
            <a:ext cx="5544616" cy="646331"/>
          </a:xfrm>
          <a:prstGeom prst="rect">
            <a:avLst/>
          </a:prstGeom>
          <a:noFill/>
        </p:spPr>
        <p:txBody>
          <a:bodyPr wrap="square" rtlCol="0">
            <a:spAutoFit/>
          </a:bodyPr>
          <a:lstStyle/>
          <a:p>
            <a:r>
              <a:rPr kumimoji="1" lang="ja-JP" altLang="en-US" sz="3600" dirty="0" smtClean="0">
                <a:solidFill>
                  <a:srgbClr val="0070C0"/>
                </a:solidFill>
              </a:rPr>
              <a:t>酸・アルカリのイオンの移動</a:t>
            </a:r>
            <a:endParaRPr kumimoji="1" lang="en-US" altLang="ja-JP" sz="3600" dirty="0" smtClean="0">
              <a:solidFill>
                <a:srgbClr val="0070C0"/>
              </a:solidFill>
            </a:endParaRPr>
          </a:p>
        </p:txBody>
      </p:sp>
      <p:sp>
        <p:nvSpPr>
          <p:cNvPr id="3" name="テキスト ボックス 2"/>
          <p:cNvSpPr txBox="1"/>
          <p:nvPr/>
        </p:nvSpPr>
        <p:spPr>
          <a:xfrm>
            <a:off x="2375756" y="4509120"/>
            <a:ext cx="4464496" cy="830997"/>
          </a:xfrm>
          <a:prstGeom prst="rect">
            <a:avLst/>
          </a:prstGeom>
          <a:noFill/>
        </p:spPr>
        <p:txBody>
          <a:bodyPr wrap="square" rtlCol="0">
            <a:spAutoFit/>
          </a:bodyPr>
          <a:lstStyle/>
          <a:p>
            <a:r>
              <a:rPr kumimoji="1" lang="ja-JP" altLang="en-US" sz="2400" b="1" dirty="0" smtClean="0">
                <a:solidFill>
                  <a:srgbClr val="0070C0"/>
                </a:solidFill>
              </a:rPr>
              <a:t>やまぐち総合教育支援センター　　　　　　　　　　　　　　　　　　　</a:t>
            </a:r>
            <a:endParaRPr kumimoji="1" lang="en-US" altLang="ja-JP" sz="2400" b="1" dirty="0" smtClean="0">
              <a:solidFill>
                <a:srgbClr val="0070C0"/>
              </a:solidFill>
            </a:endParaRPr>
          </a:p>
          <a:p>
            <a:r>
              <a:rPr lang="ja-JP" altLang="en-US" sz="2400" b="1" dirty="0">
                <a:solidFill>
                  <a:srgbClr val="0070C0"/>
                </a:solidFill>
              </a:rPr>
              <a:t>　</a:t>
            </a:r>
            <a:r>
              <a:rPr lang="ja-JP" altLang="en-US" sz="2400" b="1" dirty="0" smtClean="0">
                <a:solidFill>
                  <a:srgbClr val="0070C0"/>
                </a:solidFill>
              </a:rPr>
              <a:t>　　　　　</a:t>
            </a:r>
            <a:r>
              <a:rPr kumimoji="1" lang="ja-JP" altLang="en-US" sz="2400" b="1" dirty="0" smtClean="0">
                <a:solidFill>
                  <a:srgbClr val="0070C0"/>
                </a:solidFill>
              </a:rPr>
              <a:t>森　田　成　寿</a:t>
            </a:r>
            <a:endParaRPr kumimoji="1" lang="ja-JP" altLang="en-US" sz="2400" b="1" dirty="0">
              <a:solidFill>
                <a:srgbClr val="0070C0"/>
              </a:solidFill>
            </a:endParaRPr>
          </a:p>
        </p:txBody>
      </p:sp>
    </p:spTree>
    <p:extLst>
      <p:ext uri="{BB962C8B-B14F-4D97-AF65-F5344CB8AC3E}">
        <p14:creationId xmlns:p14="http://schemas.microsoft.com/office/powerpoint/2010/main" val="231994035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714375" y="2714625"/>
            <a:ext cx="7643813" cy="3786188"/>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7" name="直線コネクタ 6"/>
          <p:cNvCxnSpPr/>
          <p:nvPr/>
        </p:nvCxnSpPr>
        <p:spPr>
          <a:xfrm rot="5400000">
            <a:off x="-1393032"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10800000">
            <a:off x="714375" y="6500813"/>
            <a:ext cx="7643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5400000">
            <a:off x="6250781"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929438" y="1928813"/>
            <a:ext cx="571500" cy="36433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L 字 42"/>
          <p:cNvSpPr/>
          <p:nvPr/>
        </p:nvSpPr>
        <p:spPr>
          <a:xfrm rot="10800000">
            <a:off x="4929188" y="928688"/>
            <a:ext cx="2428875" cy="1000125"/>
          </a:xfrm>
          <a:prstGeom prst="corner">
            <a:avLst>
              <a:gd name="adj1" fmla="val 24493"/>
              <a:gd name="adj2" fmla="val 3065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正方形/長方形 40"/>
          <p:cNvSpPr/>
          <p:nvPr/>
        </p:nvSpPr>
        <p:spPr>
          <a:xfrm>
            <a:off x="1571625" y="1928813"/>
            <a:ext cx="642938" cy="36433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L 字 43"/>
          <p:cNvSpPr/>
          <p:nvPr/>
        </p:nvSpPr>
        <p:spPr>
          <a:xfrm flipV="1">
            <a:off x="1785938" y="928688"/>
            <a:ext cx="2357437" cy="1000125"/>
          </a:xfrm>
          <a:prstGeom prst="corner">
            <a:avLst>
              <a:gd name="adj1" fmla="val 23540"/>
              <a:gd name="adj2" fmla="val 2743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6" name="テキスト ボックス 23"/>
          <p:cNvSpPr txBox="1">
            <a:spLocks noChangeArrowheads="1"/>
          </p:cNvSpPr>
          <p:nvPr/>
        </p:nvSpPr>
        <p:spPr bwMode="auto">
          <a:xfrm>
            <a:off x="642938" y="1428750"/>
            <a:ext cx="928687" cy="461963"/>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32" name="正方形/長方形 31"/>
          <p:cNvSpPr/>
          <p:nvPr/>
        </p:nvSpPr>
        <p:spPr>
          <a:xfrm>
            <a:off x="3643313" y="714375"/>
            <a:ext cx="1785937" cy="785813"/>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8" name="テキスト ボックス 26"/>
          <p:cNvSpPr txBox="1">
            <a:spLocks noChangeArrowheads="1"/>
          </p:cNvSpPr>
          <p:nvPr/>
        </p:nvSpPr>
        <p:spPr bwMode="auto">
          <a:xfrm>
            <a:off x="7500938" y="1428750"/>
            <a:ext cx="1071562" cy="461963"/>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35" name="正方形/長方形 34"/>
          <p:cNvSpPr/>
          <p:nvPr/>
        </p:nvSpPr>
        <p:spPr>
          <a:xfrm>
            <a:off x="3571875" y="857250"/>
            <a:ext cx="71438"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2" name="グループ化 31"/>
          <p:cNvGrpSpPr>
            <a:grpSpLocks/>
          </p:cNvGrpSpPr>
          <p:nvPr/>
        </p:nvGrpSpPr>
        <p:grpSpPr bwMode="auto">
          <a:xfrm>
            <a:off x="3286125" y="5072063"/>
            <a:ext cx="714375" cy="642937"/>
            <a:chOff x="5000628" y="1214422"/>
            <a:chExt cx="714380" cy="642942"/>
          </a:xfrm>
        </p:grpSpPr>
        <p:sp>
          <p:nvSpPr>
            <p:cNvPr id="33" name="円/楕円 32"/>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30" name="円/楕円 29"/>
          <p:cNvSpPr/>
          <p:nvPr/>
        </p:nvSpPr>
        <p:spPr>
          <a:xfrm>
            <a:off x="2022475" y="4835525"/>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1" name="円/楕円 30"/>
          <p:cNvSpPr/>
          <p:nvPr/>
        </p:nvSpPr>
        <p:spPr>
          <a:xfrm flipH="1">
            <a:off x="2500313" y="485775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8" name="円/楕円 37"/>
          <p:cNvSpPr/>
          <p:nvPr/>
        </p:nvSpPr>
        <p:spPr>
          <a:xfrm flipH="1">
            <a:off x="2500313" y="400050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1" name="円/楕円 50"/>
          <p:cNvSpPr/>
          <p:nvPr/>
        </p:nvSpPr>
        <p:spPr>
          <a:xfrm>
            <a:off x="2000250" y="4000500"/>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nvGrpSpPr>
          <p:cNvPr id="3" name="グループ化 57"/>
          <p:cNvGrpSpPr>
            <a:grpSpLocks/>
          </p:cNvGrpSpPr>
          <p:nvPr/>
        </p:nvGrpSpPr>
        <p:grpSpPr bwMode="auto">
          <a:xfrm>
            <a:off x="4224338" y="3652838"/>
            <a:ext cx="714375" cy="642937"/>
            <a:chOff x="4143372" y="3714752"/>
            <a:chExt cx="714380" cy="642942"/>
          </a:xfrm>
        </p:grpSpPr>
        <p:sp>
          <p:nvSpPr>
            <p:cNvPr id="59" name="円/楕円 58"/>
            <p:cNvSpPr/>
            <p:nvPr/>
          </p:nvSpPr>
          <p:spPr>
            <a:xfrm>
              <a:off x="4143372" y="371475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0" name="円/楕円 59"/>
            <p:cNvSpPr/>
            <p:nvPr/>
          </p:nvSpPr>
          <p:spPr>
            <a:xfrm flipH="1">
              <a:off x="4643437" y="371475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61" name="円/楕円 60"/>
          <p:cNvSpPr/>
          <p:nvPr/>
        </p:nvSpPr>
        <p:spPr>
          <a:xfrm>
            <a:off x="2000250" y="4000500"/>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25" name="円/楕円 24"/>
          <p:cNvSpPr/>
          <p:nvPr/>
        </p:nvSpPr>
        <p:spPr>
          <a:xfrm>
            <a:off x="2011363" y="4846638"/>
            <a:ext cx="642937"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nvGrpSpPr>
          <p:cNvPr id="4" name="グループ化 67"/>
          <p:cNvGrpSpPr>
            <a:grpSpLocks/>
          </p:cNvGrpSpPr>
          <p:nvPr/>
        </p:nvGrpSpPr>
        <p:grpSpPr bwMode="auto">
          <a:xfrm>
            <a:off x="2000250" y="4000500"/>
            <a:ext cx="1071563" cy="642938"/>
            <a:chOff x="6858016" y="6000768"/>
            <a:chExt cx="1071570" cy="642942"/>
          </a:xfrm>
        </p:grpSpPr>
        <p:sp>
          <p:nvSpPr>
            <p:cNvPr id="65" name="円/楕円 64"/>
            <p:cNvSpPr/>
            <p:nvPr/>
          </p:nvSpPr>
          <p:spPr>
            <a:xfrm>
              <a:off x="6858016" y="6000768"/>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7" name="円/楕円 66"/>
            <p:cNvSpPr/>
            <p:nvPr/>
          </p:nvSpPr>
          <p:spPr>
            <a:xfrm>
              <a:off x="7286644" y="6000768"/>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sp>
        <p:nvSpPr>
          <p:cNvPr id="48" name="正方形/長方形 47"/>
          <p:cNvSpPr/>
          <p:nvPr/>
        </p:nvSpPr>
        <p:spPr>
          <a:xfrm>
            <a:off x="357158" y="107227"/>
            <a:ext cx="8429748" cy="400110"/>
          </a:xfrm>
          <a:prstGeom prst="rect">
            <a:avLst/>
          </a:prstGeom>
          <a:noFill/>
        </p:spPr>
        <p:txBody>
          <a:bodyPr>
            <a:spAutoFit/>
          </a:bodyPr>
          <a:lstStyle/>
          <a:p>
            <a:pPr algn="ctr" fontAlgn="auto">
              <a:spcBef>
                <a:spcPts val="0"/>
              </a:spcBef>
              <a:spcAft>
                <a:spcPts val="0"/>
              </a:spcAft>
              <a:defRPr/>
            </a:pPr>
            <a:r>
              <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塩化銅水溶液の電気分解における電極での電子の授受とイオンの様子</a:t>
            </a:r>
          </a:p>
        </p:txBody>
      </p:sp>
      <p:cxnSp>
        <p:nvCxnSpPr>
          <p:cNvPr id="49" name="直線矢印コネクタ 48"/>
          <p:cNvCxnSpPr/>
          <p:nvPr/>
        </p:nvCxnSpPr>
        <p:spPr>
          <a:xfrm rot="16200000" flipH="1">
            <a:off x="4893469" y="2821782"/>
            <a:ext cx="1214437" cy="2857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21" name="テキスト ボックス 62"/>
          <p:cNvSpPr txBox="1">
            <a:spLocks noChangeArrowheads="1"/>
          </p:cNvSpPr>
          <p:nvPr/>
        </p:nvSpPr>
        <p:spPr bwMode="auto">
          <a:xfrm>
            <a:off x="4500563" y="1928813"/>
            <a:ext cx="1857375" cy="400050"/>
          </a:xfrm>
          <a:prstGeom prst="rect">
            <a:avLst/>
          </a:prstGeom>
          <a:noFill/>
          <a:ln w="9525">
            <a:noFill/>
            <a:miter lim="800000"/>
            <a:headEnd/>
            <a:tailEnd/>
          </a:ln>
        </p:spPr>
        <p:txBody>
          <a:bodyPr>
            <a:spAutoFit/>
          </a:bodyPr>
          <a:lstStyle/>
          <a:p>
            <a:r>
              <a:rPr lang="ja-JP" altLang="en-US" sz="2000" b="1">
                <a:latin typeface="Calibri" pitchFamily="34" charset="0"/>
              </a:rPr>
              <a:t>塩化銅水溶液</a:t>
            </a:r>
          </a:p>
        </p:txBody>
      </p:sp>
      <p:grpSp>
        <p:nvGrpSpPr>
          <p:cNvPr id="5" name="グループ化 76"/>
          <p:cNvGrpSpPr>
            <a:grpSpLocks/>
          </p:cNvGrpSpPr>
          <p:nvPr/>
        </p:nvGrpSpPr>
        <p:grpSpPr bwMode="auto">
          <a:xfrm>
            <a:off x="4857750" y="5000625"/>
            <a:ext cx="989013" cy="1000125"/>
            <a:chOff x="4643438" y="5000636"/>
            <a:chExt cx="988257" cy="1000132"/>
          </a:xfrm>
        </p:grpSpPr>
        <p:grpSp>
          <p:nvGrpSpPr>
            <p:cNvPr id="4126" name="グループ化 75"/>
            <p:cNvGrpSpPr>
              <a:grpSpLocks/>
            </p:cNvGrpSpPr>
            <p:nvPr/>
          </p:nvGrpSpPr>
          <p:grpSpPr bwMode="auto">
            <a:xfrm>
              <a:off x="4643438" y="5072074"/>
              <a:ext cx="928694" cy="928694"/>
              <a:chOff x="4643438" y="5072074"/>
              <a:chExt cx="928694" cy="928694"/>
            </a:xfrm>
          </p:grpSpPr>
          <p:sp>
            <p:nvSpPr>
              <p:cNvPr id="39" name="円/楕円 38"/>
              <p:cNvSpPr/>
              <p:nvPr/>
            </p:nvSpPr>
            <p:spPr>
              <a:xfrm>
                <a:off x="4643438" y="5072074"/>
                <a:ext cx="927979" cy="92869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Ｃｕ</a:t>
                </a:r>
              </a:p>
            </p:txBody>
          </p:sp>
          <p:sp>
            <p:nvSpPr>
              <p:cNvPr id="54" name="円/楕円 53"/>
              <p:cNvSpPr/>
              <p:nvPr/>
            </p:nvSpPr>
            <p:spPr>
              <a:xfrm>
                <a:off x="5285885" y="5214950"/>
                <a:ext cx="214148"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a:xfrm>
                <a:off x="5000353" y="5072074"/>
                <a:ext cx="214148"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127" name="テキスト ボックス 72"/>
            <p:cNvSpPr txBox="1">
              <a:spLocks noChangeArrowheads="1"/>
            </p:cNvSpPr>
            <p:nvPr/>
          </p:nvSpPr>
          <p:spPr bwMode="auto">
            <a:xfrm>
              <a:off x="4905252" y="5000636"/>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4128" name="テキスト ボックス 73"/>
            <p:cNvSpPr txBox="1">
              <a:spLocks noChangeArrowheads="1"/>
            </p:cNvSpPr>
            <p:nvPr/>
          </p:nvSpPr>
          <p:spPr bwMode="auto">
            <a:xfrm>
              <a:off x="5203067" y="5143512"/>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sp>
        <p:nvSpPr>
          <p:cNvPr id="57" name="円/楕円 56"/>
          <p:cNvSpPr/>
          <p:nvPr/>
        </p:nvSpPr>
        <p:spPr>
          <a:xfrm flipH="1">
            <a:off x="5143500" y="1143000"/>
            <a:ext cx="214313"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6" name="円/楕円 55"/>
          <p:cNvSpPr/>
          <p:nvPr/>
        </p:nvSpPr>
        <p:spPr>
          <a:xfrm flipH="1">
            <a:off x="4857750" y="928688"/>
            <a:ext cx="214313"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47" name="円/楕円 46"/>
          <p:cNvSpPr/>
          <p:nvPr/>
        </p:nvSpPr>
        <p:spPr>
          <a:xfrm>
            <a:off x="6440488" y="4011613"/>
            <a:ext cx="928687" cy="92868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3.05556E-6 -1.3506E-6 C 0.02361 -0.05712 0.04879 -0.11378 0.07778 -0.13968 C 0.10677 -0.16559 0.15434 -0.15264 0.17448 -0.1561 " pathEditMode="relative" rAng="0" ptsTypes="aaa">
                                      <p:cBhvr>
                                        <p:cTn id="6" dur="2000" fill="hold"/>
                                        <p:tgtEl>
                                          <p:spTgt spid="5"/>
                                        </p:tgtEl>
                                        <p:attrNameLst>
                                          <p:attrName>ppt_x</p:attrName>
                                          <p:attrName>ppt_y</p:attrName>
                                        </p:attrNameLst>
                                      </p:cBhvr>
                                      <p:rCtr x="8700" y="-8300"/>
                                    </p:animMotion>
                                  </p:childTnLst>
                                </p:cTn>
                              </p:par>
                            </p:childTnLst>
                          </p:cTn>
                        </p:par>
                        <p:par>
                          <p:cTn id="7" fill="hold">
                            <p:stCondLst>
                              <p:cond delay="2000"/>
                            </p:stCondLst>
                            <p:childTnLst>
                              <p:par>
                                <p:cTn id="8" presetID="0" presetClass="path" presetSubtype="0" accel="50000" decel="50000" fill="hold" grpId="0" nodeType="afterEffect">
                                  <p:stCondLst>
                                    <p:cond delay="0"/>
                                  </p:stCondLst>
                                  <p:childTnLst>
                                    <p:animMotion origin="layout" path="M 3.33333E-6 -1.18899E-6 C 0.0533 0.00023 0.1066 0.00046 0.14566 -1.18899E-6 C 0.18472 -0.00046 0.21823 -0.01064 0.23489 -0.00324 C 0.25156 0.00416 0.24496 0.01966 0.24566 0.04511 C 0.24635 0.07055 0.23976 0.10664 0.23854 0.14943 C 0.23733 0.19223 0.2375 0.24821 0.23854 0.30187 C 0.23958 0.35554 0.24323 0.44414 0.24444 0.47213 " pathEditMode="relative" ptsTypes="aaaaaaA">
                                      <p:cBhvr>
                                        <p:cTn id="9" dur="3000" fill="hold"/>
                                        <p:tgtEl>
                                          <p:spTgt spid="56"/>
                                        </p:tgtEl>
                                        <p:attrNameLst>
                                          <p:attrName>ppt_x</p:attrName>
                                          <p:attrName>ppt_y</p:attrName>
                                        </p:attrNameLst>
                                      </p:cBhvr>
                                    </p:animMotion>
                                  </p:childTnLst>
                                </p:cTn>
                              </p:par>
                              <p:par>
                                <p:cTn id="10" presetID="0" presetClass="path" presetSubtype="0" accel="50000" decel="50000" fill="hold" grpId="0" nodeType="withEffect">
                                  <p:stCondLst>
                                    <p:cond delay="0"/>
                                  </p:stCondLst>
                                  <p:childTnLst>
                                    <p:animMotion origin="layout" path="M -1.94444E-6 2.59944E-6 C 0.00816 -0.01133 0.0165 -0.02244 0.03733 -0.02729 C 0.05816 -0.03215 0.09879 -0.02868 0.12535 -0.02891 C 0.15191 -0.02914 0.18195 -0.03677 0.19636 -0.02891 C 0.21077 -0.02105 0.20886 -0.01342 0.21198 0.0178 C 0.21511 0.04903 0.22014 0.0925 0.21563 0.15888 C 0.21111 0.22525 0.1908 0.36286 0.18438 0.41651 " pathEditMode="relative" rAng="0" ptsTypes="aaaaaaa">
                                      <p:cBhvr>
                                        <p:cTn id="11" dur="2000" fill="hold"/>
                                        <p:tgtEl>
                                          <p:spTgt spid="57"/>
                                        </p:tgtEl>
                                        <p:attrNameLst>
                                          <p:attrName>ppt_x</p:attrName>
                                          <p:attrName>ppt_y</p:attrName>
                                        </p:attrNameLst>
                                      </p:cBhvr>
                                      <p:rCtr x="11000" y="19000"/>
                                    </p:animMotion>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4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nodeType="clickEffect">
                                  <p:stCondLst>
                                    <p:cond delay="0"/>
                                  </p:stCondLst>
                                  <p:childTnLst>
                                    <p:animMotion origin="layout" path="M -1.66667E-6 -0.00601 C -0.04444 -0.01526 -0.08889 -0.02428 -0.12969 -0.01387 C -0.17066 -0.00347 -0.20798 0.0266 -0.24514 0.05713 " pathEditMode="relative" rAng="0" ptsTypes="aaA">
                                      <p:cBhvr>
                                        <p:cTn id="19" dur="2000" fill="hold"/>
                                        <p:tgtEl>
                                          <p:spTgt spid="3"/>
                                        </p:tgtEl>
                                        <p:attrNameLst>
                                          <p:attrName>ppt_x</p:attrName>
                                          <p:attrName>ppt_y</p:attrName>
                                        </p:attrNameLst>
                                      </p:cBhvr>
                                      <p:rCtr x="-12300" y="2200"/>
                                    </p:animMotion>
                                  </p:childTnLst>
                                  <p:subTnLst>
                                    <p:set>
                                      <p:cBhvr override="childStyle">
                                        <p:cTn dur="1" fill="hold" display="0" masterRel="sameClick" afterEffect="1">
                                          <p:stCondLst>
                                            <p:cond evt="end" delay="0">
                                              <p:tn val="18"/>
                                            </p:cond>
                                          </p:stCondLst>
                                        </p:cTn>
                                        <p:tgtEl>
                                          <p:spTgt spid="3"/>
                                        </p:tgtEl>
                                        <p:attrNameLst>
                                          <p:attrName>style.visibility</p:attrName>
                                        </p:attrNameLst>
                                      </p:cBhvr>
                                      <p:to>
                                        <p:strVal val="hidden"/>
                                      </p:to>
                                    </p:set>
                                  </p:subTnLst>
                                </p:cTn>
                              </p:par>
                              <p:par>
                                <p:cTn id="20" presetID="0" presetClass="path" presetSubtype="0" accel="50000" decel="50000" fill="hold" nodeType="withEffect">
                                  <p:stCondLst>
                                    <p:cond delay="0"/>
                                  </p:stCondLst>
                                  <p:childTnLst>
                                    <p:animMotion origin="layout" path="M -4.72222E-6 1.96623E-7 C -0.02899 -0.01527 -0.05798 -0.03054 -0.08072 -0.03678 C -0.10347 -0.04303 -0.11979 -0.04002 -0.13611 -0.03678 " pathEditMode="relative" ptsTypes="aaA">
                                      <p:cBhvr>
                                        <p:cTn id="21" dur="2000" fill="hold"/>
                                        <p:tgtEl>
                                          <p:spTgt spid="2"/>
                                        </p:tgtEl>
                                        <p:attrNameLst>
                                          <p:attrName>ppt_x</p:attrName>
                                          <p:attrName>ppt_y</p:attrName>
                                        </p:attrNameLst>
                                      </p:cBhvr>
                                    </p:animMotion>
                                  </p:childTnLst>
                                  <p:subTnLst>
                                    <p:set>
                                      <p:cBhvr override="childStyle">
                                        <p:cTn dur="1" fill="hold" display="0" masterRel="sameClick" afterEffect="1">
                                          <p:stCondLst>
                                            <p:cond evt="end" delay="0">
                                              <p:tn val="20"/>
                                            </p:cond>
                                          </p:stCondLst>
                                        </p:cTn>
                                        <p:tgtEl>
                                          <p:spTgt spid="2"/>
                                        </p:tgtEl>
                                        <p:attrNameLst>
                                          <p:attrName>style.visibility</p:attrName>
                                        </p:attrNameLst>
                                      </p:cBhvr>
                                      <p:to>
                                        <p:strVal val="hidden"/>
                                      </p:to>
                                    </p:set>
                                  </p:subTnLst>
                                </p:cTn>
                              </p:par>
                            </p:childTnLst>
                          </p:cTn>
                        </p:par>
                        <p:par>
                          <p:cTn id="22" fill="hold">
                            <p:stCondLst>
                              <p:cond delay="2000"/>
                            </p:stCondLst>
                            <p:childTnLst>
                              <p:par>
                                <p:cTn id="23" presetID="1"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8"/>
                                        </p:tgtEl>
                                        <p:attrNameLst>
                                          <p:attrName>style.visibility</p:attrName>
                                        </p:attrNameLst>
                                      </p:cBhvr>
                                      <p:to>
                                        <p:strVal val="visible"/>
                                      </p:to>
                                    </p:set>
                                  </p:childTnLst>
                                </p:cTn>
                              </p:par>
                              <p:par>
                                <p:cTn id="31" presetID="0" presetClass="path" presetSubtype="0" accel="50000" decel="50000" fill="hold" nodeType="withEffect">
                                  <p:stCondLst>
                                    <p:cond delay="0"/>
                                  </p:stCondLst>
                                  <p:childTnLst>
                                    <p:animMotion origin="layout" path="M 0 0 C -0.02795 -0.00601 -0.0559 -0.01203 -0.06892 -0.03284 C -0.08194 -0.05365 -0.07552 -0.08349 -0.07795 -0.12442 C -0.08038 -0.16536 -0.08333 -0.22826 -0.08316 -0.27845 C -0.08298 -0.32863 -0.08298 -0.39662 -0.07673 -0.42553 C -0.07048 -0.45444 -0.06076 -0.44704 -0.04548 -0.45143 C -0.0302 -0.45583 -0.01597 -0.45166 0.01546 -0.45143 C 0.04688 -0.4512 0.11476 -0.44704 0.14289 -0.44981 C 0.17101 -0.45259 0.17726 -0.46554 0.18438 -0.46878 " pathEditMode="relative" ptsTypes="aaaaaaaaA">
                                      <p:cBhvr>
                                        <p:cTn id="32" dur="2000" fill="hold"/>
                                        <p:tgtEl>
                                          <p:spTgt spid="38"/>
                                        </p:tgtEl>
                                        <p:attrNameLst>
                                          <p:attrName>ppt_x</p:attrName>
                                          <p:attrName>ppt_y</p:attrName>
                                        </p:attrNameLst>
                                      </p:cBhvr>
                                    </p:animMotion>
                                  </p:childTnLst>
                                </p:cTn>
                              </p:par>
                              <p:par>
                                <p:cTn id="33" presetID="0" presetClass="path" presetSubtype="0" accel="50000" decel="50000" fill="hold" nodeType="withEffect">
                                  <p:stCondLst>
                                    <p:cond delay="0"/>
                                  </p:stCondLst>
                                  <p:childTnLst>
                                    <p:animMotion origin="layout" path="M 0 0 C -0.02968 -0.01088 -0.05937 -0.02153 -0.075 -0.03981 C -0.09062 -0.0581 -0.09114 -0.07569 -0.09409 -0.10949 C -0.09704 -0.14328 -0.096 -0.19166 -0.09288 -0.24282 C -0.08975 -0.29398 -0.07795 -0.37153 -0.075 -0.41597 C -0.07204 -0.46041 -0.07395 -0.48495 -0.075 -0.50949 C -0.07604 -0.53403 -0.08541 -0.55231 -0.08107 -0.56342 C -0.07673 -0.57453 -0.06163 -0.5743 -0.04878 -0.57615 C -0.03593 -0.57801 -0.02378 -0.57523 -0.00364 -0.57453 C 0.0165 -0.57384 0.05 -0.57477 0.07257 -0.57153 C 0.09514 -0.56828 0.10973 -0.56134 0.13212 -0.55555 C 0.15452 -0.54977 0.18073 -0.54328 0.20712 -0.53657 " pathEditMode="relative" ptsTypes="aaaaaaaaaaaA">
                                      <p:cBhvr>
                                        <p:cTn id="34" dur="2700" fill="hold"/>
                                        <p:tgtEl>
                                          <p:spTgt spid="31"/>
                                        </p:tgtEl>
                                        <p:attrNameLst>
                                          <p:attrName>ppt_x</p:attrName>
                                          <p:attrName>ppt_y</p:attrName>
                                        </p:attrNameLst>
                                      </p:cBhvr>
                                    </p:animMotion>
                                  </p:childTnLst>
                                </p:cTn>
                              </p:par>
                              <p:par>
                                <p:cTn id="35" presetID="1" presetClass="exit" presetSubtype="0" fill="hold" nodeType="withEffect">
                                  <p:stCondLst>
                                    <p:cond delay="0"/>
                                  </p:stCondLst>
                                  <p:childTnLst>
                                    <p:set>
                                      <p:cBhvr>
                                        <p:cTn id="36" dur="1" fill="hold">
                                          <p:stCondLst>
                                            <p:cond delay="0"/>
                                          </p:stCondLst>
                                        </p:cTn>
                                        <p:tgtEl>
                                          <p:spTgt spid="2"/>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
                                        </p:tgtEl>
                                        <p:attrNameLst>
                                          <p:attrName>style.visibility</p:attrName>
                                        </p:attrNameLst>
                                      </p:cBhvr>
                                      <p:to>
                                        <p:strVal val="hidden"/>
                                      </p:to>
                                    </p:set>
                                  </p:childTnLst>
                                </p:cTn>
                              </p:par>
                              <p:par>
                                <p:cTn id="39" presetID="1" presetClass="entr" presetSubtype="0" fill="hold" nodeType="withEffect">
                                  <p:stCondLst>
                                    <p:cond delay="0"/>
                                  </p:stCondLst>
                                  <p:childTnLst>
                                    <p:set>
                                      <p:cBhvr>
                                        <p:cTn id="40" dur="1" fill="hold">
                                          <p:stCondLst>
                                            <p:cond delay="0"/>
                                          </p:stCondLst>
                                        </p:cTn>
                                        <p:tgtEl>
                                          <p:spTgt spid="2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0 0 C 0.0184 -0.02221 0.03697 -0.04418 0.04409 -0.06406 C 0.05121 -0.08395 0.04687 -0.10176 0.0427 -0.11957 " pathEditMode="relative" ptsTypes="aaA">
                                      <p:cBhvr>
                                        <p:cTn id="46" dur="2000" fill="hold"/>
                                        <p:tgtEl>
                                          <p:spTgt spid="25"/>
                                        </p:tgtEl>
                                        <p:attrNameLst>
                                          <p:attrName>ppt_x</p:attrName>
                                          <p:attrName>ppt_y</p:attrName>
                                        </p:attrNameLst>
                                      </p:cBhvr>
                                    </p:animMotion>
                                  </p:childTnLst>
                                </p:cTn>
                              </p:par>
                              <p:par>
                                <p:cTn id="47" presetID="1" presetClass="exit" presetSubtype="0" fill="hold" grpId="1" nodeType="withEffect">
                                  <p:stCondLst>
                                    <p:cond delay="0"/>
                                  </p:stCondLst>
                                  <p:childTnLst>
                                    <p:set>
                                      <p:cBhvr>
                                        <p:cTn id="48" dur="1" fill="hold">
                                          <p:stCondLst>
                                            <p:cond delay="0"/>
                                          </p:stCondLst>
                                        </p:cTn>
                                        <p:tgtEl>
                                          <p:spTgt spid="30"/>
                                        </p:tgtEl>
                                        <p:attrNameLst>
                                          <p:attrName>style.visibility</p:attrName>
                                        </p:attrNameLst>
                                      </p:cBhvr>
                                      <p:to>
                                        <p:strVal val="hidden"/>
                                      </p:to>
                                    </p:set>
                                  </p:childTnLst>
                                </p:cTn>
                              </p:par>
                            </p:childTnLst>
                          </p:cTn>
                        </p:par>
                        <p:par>
                          <p:cTn id="49" fill="hold">
                            <p:stCondLst>
                              <p:cond delay="2000"/>
                            </p:stCondLst>
                            <p:childTnLst>
                              <p:par>
                                <p:cTn id="50" presetID="1"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childTnLst>
                                </p:cTn>
                              </p:par>
                              <p:par>
                                <p:cTn id="52" presetID="1" presetClass="exit" presetSubtype="0" fill="hold" grpId="0" nodeType="withEffect">
                                  <p:stCondLst>
                                    <p:cond delay="0"/>
                                  </p:stCondLst>
                                  <p:childTnLst>
                                    <p:set>
                                      <p:cBhvr>
                                        <p:cTn id="53" dur="1" fill="hold">
                                          <p:stCondLst>
                                            <p:cond delay="0"/>
                                          </p:stCondLst>
                                        </p:cTn>
                                        <p:tgtEl>
                                          <p:spTgt spid="61"/>
                                        </p:tgtEl>
                                        <p:attrNameLst>
                                          <p:attrName>style.visibility</p:attrName>
                                        </p:attrNameLst>
                                      </p:cBhvr>
                                      <p:to>
                                        <p:strVal val="hidden"/>
                                      </p:to>
                                    </p:set>
                                  </p:childTnLst>
                                </p:cTn>
                              </p:par>
                              <p:par>
                                <p:cTn id="54" presetID="1" presetClass="exit" presetSubtype="0" fill="hold" grpId="1" nodeType="withEffect">
                                  <p:stCondLst>
                                    <p:cond delay="0"/>
                                  </p:stCondLst>
                                  <p:childTnLst>
                                    <p:set>
                                      <p:cBhvr>
                                        <p:cTn id="55" dur="1" fill="hold">
                                          <p:stCondLst>
                                            <p:cond delay="0"/>
                                          </p:stCondLst>
                                        </p:cTn>
                                        <p:tgtEl>
                                          <p:spTgt spid="25"/>
                                        </p:tgtEl>
                                        <p:attrNameLst>
                                          <p:attrName>style.visibility</p:attrName>
                                        </p:attrNameLst>
                                      </p:cBhvr>
                                      <p:to>
                                        <p:strVal val="hidden"/>
                                      </p:to>
                                    </p:set>
                                  </p:childTnLst>
                                </p:cTn>
                              </p:par>
                              <p:par>
                                <p:cTn id="56" presetID="1" presetClass="exit" presetSubtype="0" fill="hold" grpId="0" nodeType="withEffect">
                                  <p:stCondLst>
                                    <p:cond delay="0"/>
                                  </p:stCondLst>
                                  <p:childTnLst>
                                    <p:set>
                                      <p:cBhvr>
                                        <p:cTn id="57" dur="1" fill="hold">
                                          <p:stCondLst>
                                            <p:cond delay="0"/>
                                          </p:stCondLst>
                                        </p:cTn>
                                        <p:tgtEl>
                                          <p:spTgt spid="51"/>
                                        </p:tgtEl>
                                        <p:attrNameLst>
                                          <p:attrName>style.visibility</p:attrName>
                                        </p:attrNameLst>
                                      </p:cBhvr>
                                      <p:to>
                                        <p:strVal val="hidden"/>
                                      </p:to>
                                    </p:set>
                                  </p:childTnLst>
                                </p:cTn>
                              </p:par>
                            </p:childTnLst>
                          </p:cTn>
                        </p:par>
                        <p:par>
                          <p:cTn id="58" fill="hold">
                            <p:stCondLst>
                              <p:cond delay="2000"/>
                            </p:stCondLst>
                            <p:childTnLst>
                              <p:par>
                                <p:cTn id="59" presetID="0" presetClass="path" presetSubtype="0" accel="50000" decel="50000" fill="hold" nodeType="afterEffect">
                                  <p:stCondLst>
                                    <p:cond delay="0"/>
                                  </p:stCondLst>
                                  <p:childTnLst>
                                    <p:animMotion origin="layout" path="M -3.88889E-6 -1.12858E-6 C 0.01597 -0.00763 0.03212 -0.01503 0.04427 -0.03631 C 0.05642 -0.05758 0.06597 -0.08834 0.07274 -0.12789 C 0.07951 -0.16744 0.08264 -0.24861 0.08455 -0.27313 " pathEditMode="relative" ptsTypes="aaaA">
                                      <p:cBhvr>
                                        <p:cTn id="60"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0" grpId="1" animBg="1"/>
      <p:bldP spid="51" grpId="0" animBg="1"/>
      <p:bldP spid="61" grpId="0" animBg="1"/>
      <p:bldP spid="25" grpId="0" animBg="1"/>
      <p:bldP spid="25" grpId="1" animBg="1"/>
      <p:bldP spid="57" grpId="0" animBg="1"/>
      <p:bldP spid="56" grpId="0" animBg="1"/>
      <p:bldP spid="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テキスト ボックス 60"/>
          <p:cNvSpPr txBox="1">
            <a:spLocks noChangeArrowheads="1"/>
          </p:cNvSpPr>
          <p:nvPr/>
        </p:nvSpPr>
        <p:spPr bwMode="auto">
          <a:xfrm>
            <a:off x="4429125" y="1214438"/>
            <a:ext cx="714375" cy="400050"/>
          </a:xfrm>
          <a:prstGeom prst="rect">
            <a:avLst/>
          </a:prstGeom>
          <a:noFill/>
          <a:ln w="9525">
            <a:noFill/>
            <a:miter lim="800000"/>
            <a:headEnd/>
            <a:tailEnd/>
          </a:ln>
        </p:spPr>
        <p:txBody>
          <a:bodyPr>
            <a:spAutoFit/>
          </a:bodyPr>
          <a:lstStyle/>
          <a:p>
            <a:r>
              <a:rPr lang="ja-JP" altLang="en-US" sz="2000" b="1">
                <a:latin typeface="Calibri" pitchFamily="34" charset="0"/>
              </a:rPr>
              <a:t>塩酸</a:t>
            </a:r>
          </a:p>
        </p:txBody>
      </p:sp>
      <p:sp>
        <p:nvSpPr>
          <p:cNvPr id="55" name="正方形/長方形 54"/>
          <p:cNvSpPr/>
          <p:nvPr/>
        </p:nvSpPr>
        <p:spPr>
          <a:xfrm>
            <a:off x="500034" y="142852"/>
            <a:ext cx="8223726" cy="461665"/>
          </a:xfrm>
          <a:prstGeom prst="rect">
            <a:avLst/>
          </a:prstGeom>
          <a:noFill/>
        </p:spPr>
        <p:txBody>
          <a:bodyPr wrap="none">
            <a:spAutoFit/>
          </a:bodyPr>
          <a:lstStyle/>
          <a:p>
            <a:pPr algn="ctr" fontAlgn="auto">
              <a:spcBef>
                <a:spcPts val="0"/>
              </a:spcBef>
              <a:spcAft>
                <a:spcPts val="0"/>
              </a:spcAft>
              <a:defRPr/>
            </a:pPr>
            <a:r>
              <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塩酸の電気分解における電極での電子の授受とイオンの様子</a:t>
            </a:r>
          </a:p>
        </p:txBody>
      </p:sp>
      <p:grpSp>
        <p:nvGrpSpPr>
          <p:cNvPr id="5125" name="グループ化 88"/>
          <p:cNvGrpSpPr>
            <a:grpSpLocks/>
          </p:cNvGrpSpPr>
          <p:nvPr/>
        </p:nvGrpSpPr>
        <p:grpSpPr bwMode="auto">
          <a:xfrm>
            <a:off x="928688" y="1071563"/>
            <a:ext cx="7215187" cy="4643437"/>
            <a:chOff x="928662" y="1071546"/>
            <a:chExt cx="7215238" cy="4643470"/>
          </a:xfrm>
        </p:grpSpPr>
        <p:sp>
          <p:nvSpPr>
            <p:cNvPr id="58" name="正方形/長方形 57"/>
            <p:cNvSpPr/>
            <p:nvPr/>
          </p:nvSpPr>
          <p:spPr>
            <a:xfrm>
              <a:off x="928662" y="1071546"/>
              <a:ext cx="2214578" cy="4643470"/>
            </a:xfrm>
            <a:prstGeom prst="rect">
              <a:avLst/>
            </a:prstGeom>
            <a:solidFill>
              <a:srgbClr val="F0FD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正方形/長方形 58"/>
            <p:cNvSpPr/>
            <p:nvPr/>
          </p:nvSpPr>
          <p:spPr>
            <a:xfrm>
              <a:off x="6000760" y="1071546"/>
              <a:ext cx="2143140" cy="4643470"/>
            </a:xfrm>
            <a:prstGeom prst="rect">
              <a:avLst/>
            </a:prstGeom>
            <a:solidFill>
              <a:srgbClr val="F0FD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正方形/長方形 62"/>
            <p:cNvSpPr/>
            <p:nvPr/>
          </p:nvSpPr>
          <p:spPr>
            <a:xfrm>
              <a:off x="2571736" y="2285992"/>
              <a:ext cx="4071967" cy="2714644"/>
            </a:xfrm>
            <a:prstGeom prst="rect">
              <a:avLst/>
            </a:prstGeom>
            <a:solidFill>
              <a:srgbClr val="F0F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6" name="台形 65"/>
          <p:cNvSpPr/>
          <p:nvPr/>
        </p:nvSpPr>
        <p:spPr>
          <a:xfrm rot="10800000">
            <a:off x="857250" y="714375"/>
            <a:ext cx="2357438"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台形 68"/>
          <p:cNvSpPr/>
          <p:nvPr/>
        </p:nvSpPr>
        <p:spPr>
          <a:xfrm rot="10800000">
            <a:off x="5929313" y="714375"/>
            <a:ext cx="2286000"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1" name="直線コネクタ 70"/>
          <p:cNvCxnSpPr>
            <a:stCxn id="66" idx="3"/>
          </p:cNvCxnSpPr>
          <p:nvPr/>
        </p:nvCxnSpPr>
        <p:spPr>
          <a:xfrm rot="10800000" flipV="1">
            <a:off x="928688" y="1000125"/>
            <a:ext cx="0" cy="46434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rot="10800000">
            <a:off x="3143250" y="5000625"/>
            <a:ext cx="2857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rot="5400000">
            <a:off x="5643562" y="5357813"/>
            <a:ext cx="7143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5400000">
            <a:off x="2786062" y="5357813"/>
            <a:ext cx="7143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5400000">
            <a:off x="5393531" y="1678782"/>
            <a:ext cx="12144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rot="5400000">
            <a:off x="2536031" y="1678782"/>
            <a:ext cx="12144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10800000" flipV="1">
            <a:off x="8143875" y="1071563"/>
            <a:ext cx="0" cy="46434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10800000">
            <a:off x="3143250" y="2286000"/>
            <a:ext cx="2857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rot="5400000">
            <a:off x="4036219" y="1893094"/>
            <a:ext cx="1071563" cy="4286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1357313" y="4071938"/>
            <a:ext cx="785812" cy="21431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正方形/長方形 91"/>
          <p:cNvSpPr/>
          <p:nvPr/>
        </p:nvSpPr>
        <p:spPr>
          <a:xfrm>
            <a:off x="7000875" y="4071938"/>
            <a:ext cx="785813" cy="21431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台形 67"/>
          <p:cNvSpPr/>
          <p:nvPr/>
        </p:nvSpPr>
        <p:spPr>
          <a:xfrm>
            <a:off x="857250" y="5500688"/>
            <a:ext cx="2357438"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台形 66"/>
          <p:cNvSpPr/>
          <p:nvPr/>
        </p:nvSpPr>
        <p:spPr>
          <a:xfrm>
            <a:off x="5929313" y="5500688"/>
            <a:ext cx="2286000"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L 字 92"/>
          <p:cNvSpPr/>
          <p:nvPr/>
        </p:nvSpPr>
        <p:spPr>
          <a:xfrm>
            <a:off x="1643063" y="6215063"/>
            <a:ext cx="2214562" cy="428625"/>
          </a:xfrm>
          <a:prstGeom prst="corner">
            <a:avLst>
              <a:gd name="adj1" fmla="val 53562"/>
              <a:gd name="adj2" fmla="val 6187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L 字 93"/>
          <p:cNvSpPr/>
          <p:nvPr/>
        </p:nvSpPr>
        <p:spPr>
          <a:xfrm rot="10800000" flipV="1">
            <a:off x="5214938" y="6215063"/>
            <a:ext cx="2357437" cy="428625"/>
          </a:xfrm>
          <a:prstGeom prst="corner">
            <a:avLst>
              <a:gd name="adj1" fmla="val 57125"/>
              <a:gd name="adj2" fmla="val 7137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正方形/長方形 94"/>
          <p:cNvSpPr/>
          <p:nvPr/>
        </p:nvSpPr>
        <p:spPr>
          <a:xfrm>
            <a:off x="3857625" y="6215063"/>
            <a:ext cx="1285875" cy="584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正方形/長方形 95"/>
          <p:cNvSpPr/>
          <p:nvPr/>
        </p:nvSpPr>
        <p:spPr>
          <a:xfrm>
            <a:off x="5143500" y="6357938"/>
            <a:ext cx="71438"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45" name="テキスト ボックス 96"/>
          <p:cNvSpPr txBox="1">
            <a:spLocks noChangeArrowheads="1"/>
          </p:cNvSpPr>
          <p:nvPr/>
        </p:nvSpPr>
        <p:spPr bwMode="auto">
          <a:xfrm>
            <a:off x="357188" y="6215063"/>
            <a:ext cx="928687" cy="461962"/>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5146" name="テキスト ボックス 97"/>
          <p:cNvSpPr txBox="1">
            <a:spLocks noChangeArrowheads="1"/>
          </p:cNvSpPr>
          <p:nvPr/>
        </p:nvSpPr>
        <p:spPr bwMode="auto">
          <a:xfrm>
            <a:off x="7929563" y="6215063"/>
            <a:ext cx="928687" cy="461962"/>
          </a:xfrm>
          <a:prstGeom prst="rect">
            <a:avLst/>
          </a:prstGeom>
          <a:noFill/>
          <a:ln w="9525">
            <a:noFill/>
            <a:miter lim="800000"/>
            <a:headEnd/>
            <a:tailEnd/>
          </a:ln>
        </p:spPr>
        <p:txBody>
          <a:bodyPr>
            <a:spAutoFit/>
          </a:bodyPr>
          <a:lstStyle/>
          <a:p>
            <a:r>
              <a:rPr lang="ja-JP" altLang="en-US" sz="2400" b="1">
                <a:latin typeface="Calibri" pitchFamily="34" charset="0"/>
              </a:rPr>
              <a:t>＋極</a:t>
            </a:r>
          </a:p>
        </p:txBody>
      </p:sp>
      <p:grpSp>
        <p:nvGrpSpPr>
          <p:cNvPr id="3" name="グループ化 43"/>
          <p:cNvGrpSpPr>
            <a:grpSpLocks/>
          </p:cNvGrpSpPr>
          <p:nvPr/>
        </p:nvGrpSpPr>
        <p:grpSpPr bwMode="auto">
          <a:xfrm>
            <a:off x="4643438" y="3143250"/>
            <a:ext cx="690562" cy="642938"/>
            <a:chOff x="8286776" y="1714488"/>
            <a:chExt cx="690442" cy="642942"/>
          </a:xfrm>
        </p:grpSpPr>
        <p:grpSp>
          <p:nvGrpSpPr>
            <p:cNvPr id="5179" name="グループ化 38"/>
            <p:cNvGrpSpPr>
              <a:grpSpLocks/>
            </p:cNvGrpSpPr>
            <p:nvPr/>
          </p:nvGrpSpPr>
          <p:grpSpPr bwMode="auto">
            <a:xfrm>
              <a:off x="8286776" y="1714488"/>
              <a:ext cx="642942" cy="642942"/>
              <a:chOff x="8215338" y="1857364"/>
              <a:chExt cx="642942" cy="642942"/>
            </a:xfrm>
          </p:grpSpPr>
          <p:sp>
            <p:nvSpPr>
              <p:cNvPr id="22" name="円/楕円 21"/>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23" name="円/楕円 22"/>
              <p:cNvSpPr/>
              <p:nvPr/>
            </p:nvSpPr>
            <p:spPr>
              <a:xfrm>
                <a:off x="8572463" y="1928802"/>
                <a:ext cx="214276"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180" name="テキスト ボックス 42"/>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5" name="グループ化 44"/>
          <p:cNvGrpSpPr>
            <a:grpSpLocks/>
          </p:cNvGrpSpPr>
          <p:nvPr/>
        </p:nvGrpSpPr>
        <p:grpSpPr bwMode="auto">
          <a:xfrm>
            <a:off x="2714625" y="2571750"/>
            <a:ext cx="690563" cy="642938"/>
            <a:chOff x="8286776" y="1714488"/>
            <a:chExt cx="690442" cy="642942"/>
          </a:xfrm>
        </p:grpSpPr>
        <p:grpSp>
          <p:nvGrpSpPr>
            <p:cNvPr id="5175" name="グループ化 38"/>
            <p:cNvGrpSpPr>
              <a:grpSpLocks/>
            </p:cNvGrpSpPr>
            <p:nvPr/>
          </p:nvGrpSpPr>
          <p:grpSpPr bwMode="auto">
            <a:xfrm>
              <a:off x="8286776" y="1714488"/>
              <a:ext cx="642942" cy="642942"/>
              <a:chOff x="8215338" y="1857364"/>
              <a:chExt cx="642942" cy="642942"/>
            </a:xfrm>
          </p:grpSpPr>
          <p:sp>
            <p:nvSpPr>
              <p:cNvPr id="49" name="円/楕円 48"/>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0" name="円/楕円 49"/>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176"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7" name="グループ化 31"/>
          <p:cNvGrpSpPr>
            <a:grpSpLocks/>
          </p:cNvGrpSpPr>
          <p:nvPr/>
        </p:nvGrpSpPr>
        <p:grpSpPr bwMode="auto">
          <a:xfrm>
            <a:off x="3286125" y="3643313"/>
            <a:ext cx="714375" cy="642937"/>
            <a:chOff x="5000628" y="1214422"/>
            <a:chExt cx="714380" cy="642942"/>
          </a:xfrm>
        </p:grpSpPr>
        <p:sp>
          <p:nvSpPr>
            <p:cNvPr id="33" name="円/楕円 32"/>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8" name="グループ化 31"/>
          <p:cNvGrpSpPr>
            <a:grpSpLocks/>
          </p:cNvGrpSpPr>
          <p:nvPr/>
        </p:nvGrpSpPr>
        <p:grpSpPr bwMode="auto">
          <a:xfrm>
            <a:off x="6000750" y="2643188"/>
            <a:ext cx="714375" cy="642937"/>
            <a:chOff x="5000628" y="1214422"/>
            <a:chExt cx="714380" cy="642942"/>
          </a:xfrm>
        </p:grpSpPr>
        <p:sp>
          <p:nvSpPr>
            <p:cNvPr id="52" name="円/楕円 51"/>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53" name="円/楕円 52"/>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9" name="グループ化 102"/>
          <p:cNvGrpSpPr>
            <a:grpSpLocks/>
          </p:cNvGrpSpPr>
          <p:nvPr/>
        </p:nvGrpSpPr>
        <p:grpSpPr bwMode="auto">
          <a:xfrm>
            <a:off x="6429375" y="3929063"/>
            <a:ext cx="1071563" cy="642937"/>
            <a:chOff x="142844" y="2714620"/>
            <a:chExt cx="1071570" cy="642942"/>
          </a:xfrm>
        </p:grpSpPr>
        <p:sp>
          <p:nvSpPr>
            <p:cNvPr id="56" name="円/楕円 55"/>
            <p:cNvSpPr/>
            <p:nvPr/>
          </p:nvSpPr>
          <p:spPr>
            <a:xfrm>
              <a:off x="571472" y="2714620"/>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0" name="円/楕円 59"/>
            <p:cNvSpPr/>
            <p:nvPr/>
          </p:nvSpPr>
          <p:spPr>
            <a:xfrm>
              <a:off x="142844" y="2714620"/>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sp>
        <p:nvSpPr>
          <p:cNvPr id="64" name="円/楕円 63"/>
          <p:cNvSpPr/>
          <p:nvPr/>
        </p:nvSpPr>
        <p:spPr>
          <a:xfrm>
            <a:off x="1571625" y="4786313"/>
            <a:ext cx="642938"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70" name="円/楕円 69"/>
          <p:cNvSpPr/>
          <p:nvPr/>
        </p:nvSpPr>
        <p:spPr>
          <a:xfrm>
            <a:off x="1571625" y="4071938"/>
            <a:ext cx="642938"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35" name="円/楕円 34"/>
          <p:cNvSpPr/>
          <p:nvPr/>
        </p:nvSpPr>
        <p:spPr>
          <a:xfrm flipH="1">
            <a:off x="4214813" y="6500813"/>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7" name="円/楕円 56"/>
          <p:cNvSpPr/>
          <p:nvPr/>
        </p:nvSpPr>
        <p:spPr>
          <a:xfrm flipH="1">
            <a:off x="4500563" y="628650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10" name="グループ化 79"/>
          <p:cNvGrpSpPr>
            <a:grpSpLocks/>
          </p:cNvGrpSpPr>
          <p:nvPr/>
        </p:nvGrpSpPr>
        <p:grpSpPr bwMode="auto">
          <a:xfrm>
            <a:off x="1571625" y="4071938"/>
            <a:ext cx="1143000" cy="642937"/>
            <a:chOff x="6929454" y="1714488"/>
            <a:chExt cx="1143008" cy="642942"/>
          </a:xfrm>
        </p:grpSpPr>
        <p:sp>
          <p:nvSpPr>
            <p:cNvPr id="62" name="円/楕円 61"/>
            <p:cNvSpPr/>
            <p:nvPr/>
          </p:nvSpPr>
          <p:spPr>
            <a:xfrm>
              <a:off x="6929454" y="1714488"/>
              <a:ext cx="642943"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46" name="円/楕円 45"/>
            <p:cNvSpPr/>
            <p:nvPr/>
          </p:nvSpPr>
          <p:spPr>
            <a:xfrm>
              <a:off x="7429521" y="1714488"/>
              <a:ext cx="642941"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grpSp>
        <p:nvGrpSpPr>
          <p:cNvPr id="11" name="グループ化 85"/>
          <p:cNvGrpSpPr>
            <a:grpSpLocks/>
          </p:cNvGrpSpPr>
          <p:nvPr/>
        </p:nvGrpSpPr>
        <p:grpSpPr bwMode="auto">
          <a:xfrm>
            <a:off x="6858000" y="3929063"/>
            <a:ext cx="714375" cy="642937"/>
            <a:chOff x="6858016" y="3929066"/>
            <a:chExt cx="714380" cy="642942"/>
          </a:xfrm>
        </p:grpSpPr>
        <p:sp>
          <p:nvSpPr>
            <p:cNvPr id="79" name="円/楕円 78"/>
            <p:cNvSpPr/>
            <p:nvPr/>
          </p:nvSpPr>
          <p:spPr>
            <a:xfrm>
              <a:off x="6858016" y="3929066"/>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81" name="円/楕円 80"/>
            <p:cNvSpPr/>
            <p:nvPr/>
          </p:nvSpPr>
          <p:spPr>
            <a:xfrm flipH="1">
              <a:off x="7358083" y="4000504"/>
              <a:ext cx="214313" cy="2143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12" name="グループ化 86"/>
          <p:cNvGrpSpPr>
            <a:grpSpLocks/>
          </p:cNvGrpSpPr>
          <p:nvPr/>
        </p:nvGrpSpPr>
        <p:grpSpPr bwMode="auto">
          <a:xfrm>
            <a:off x="6715125" y="4643438"/>
            <a:ext cx="714375" cy="642937"/>
            <a:chOff x="6715140" y="4643446"/>
            <a:chExt cx="714380" cy="642942"/>
          </a:xfrm>
        </p:grpSpPr>
        <p:sp>
          <p:nvSpPr>
            <p:cNvPr id="78" name="円/楕円 77"/>
            <p:cNvSpPr/>
            <p:nvPr/>
          </p:nvSpPr>
          <p:spPr>
            <a:xfrm>
              <a:off x="6715140" y="4643446"/>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83" name="円/楕円 82"/>
            <p:cNvSpPr/>
            <p:nvPr/>
          </p:nvSpPr>
          <p:spPr>
            <a:xfrm flipH="1">
              <a:off x="7215207" y="4714884"/>
              <a:ext cx="214313" cy="2143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90" name="円/楕円 89"/>
          <p:cNvSpPr/>
          <p:nvPr/>
        </p:nvSpPr>
        <p:spPr>
          <a:xfrm>
            <a:off x="6715125" y="4643438"/>
            <a:ext cx="642938"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99" name="円/楕円 98"/>
          <p:cNvSpPr/>
          <p:nvPr/>
        </p:nvSpPr>
        <p:spPr>
          <a:xfrm flipH="1">
            <a:off x="7215188" y="471487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01" name="円/楕円 100"/>
          <p:cNvSpPr/>
          <p:nvPr/>
        </p:nvSpPr>
        <p:spPr>
          <a:xfrm>
            <a:off x="6858000" y="3929063"/>
            <a:ext cx="642938"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102" name="円/楕円 101"/>
          <p:cNvSpPr/>
          <p:nvPr/>
        </p:nvSpPr>
        <p:spPr>
          <a:xfrm flipH="1">
            <a:off x="7358063" y="400050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4.6901E-6 C -0.02517 -0.003 -0.05035 -0.00578 -0.07778 -0.00693 C -0.10521 -0.00809 -0.1375 -0.00693 -0.16493 -0.00693 C -0.19236 -0.00693 -0.22431 -0.00531 -0.24271 -0.00693 C -0.26111 -0.00855 -0.2691 -0.01225 -0.27517 -0.01734 C -0.28125 -0.02243 -0.27847 -0.02682 -0.27917 -0.03815 C -0.27986 -0.04949 -0.27743 -0.06174 -0.27917 -0.08487 C -0.2809 -0.108 -0.29045 -0.14061 -0.28958 -0.17645 C -0.28872 -0.2123 -0.28021 -0.2722 -0.27379 -0.29995 C -0.26736 -0.3277 -0.25538 -0.33418 -0.25052 -0.3432 " pathEditMode="relative" rAng="0" ptsTypes="aaaaaaaaaa">
                                      <p:cBhvr>
                                        <p:cTn id="6" dur="2000" fill="hold"/>
                                        <p:tgtEl>
                                          <p:spTgt spid="35"/>
                                        </p:tgtEl>
                                        <p:attrNameLst>
                                          <p:attrName>ppt_x</p:attrName>
                                          <p:attrName>ppt_y</p:attrName>
                                        </p:attrNameLst>
                                      </p:cBhvr>
                                      <p:rCtr x="-14500" y="-17200"/>
                                    </p:animMotion>
                                  </p:childTnLst>
                                </p:cTn>
                              </p:par>
                              <p:par>
                                <p:cTn id="7" presetID="0" presetClass="path" presetSubtype="0" accel="50000" decel="50000" fill="hold" grpId="0" nodeType="withEffect">
                                  <p:stCondLst>
                                    <p:cond delay="0"/>
                                  </p:stCondLst>
                                  <p:childTnLst>
                                    <p:animMotion origin="layout" path="M -4.72222E-6 2.67345E-6 C -0.02638 0.0037 -0.0526 0.00763 -0.07534 0.01041 C -0.09809 0.01318 -0.10781 0.0148 -0.13628 0.01735 C -0.16475 0.01989 -0.2177 0.02498 -0.2467 0.0259 C -0.27569 0.02683 -0.3 0.034 -0.31041 0.02243 C -0.32083 0.01087 -0.31076 -0.01388 -0.30902 -0.04325 C -0.30729 -0.07262 -0.30364 -0.12604 -0.3 -0.15402 C -0.29635 -0.18201 -0.29166 -0.19658 -0.28697 -0.21115 " pathEditMode="relative" ptsTypes="aaaaaaaA">
                                      <p:cBhvr>
                                        <p:cTn id="8" dur="2000" fill="hold"/>
                                        <p:tgtEl>
                                          <p:spTgt spid="57"/>
                                        </p:tgtEl>
                                        <p:attrNameLst>
                                          <p:attrName>ppt_x</p:attrName>
                                          <p:attrName>ppt_y</p:attrName>
                                        </p:attrNameLst>
                                      </p:cBhvr>
                                    </p:animMotion>
                                  </p:childTnLst>
                                </p:cTn>
                              </p:par>
                            </p:childTnLst>
                          </p:cTn>
                        </p:par>
                        <p:par>
                          <p:cTn id="9" fill="hold">
                            <p:stCondLst>
                              <p:cond delay="2000"/>
                            </p:stCondLst>
                            <p:childTnLst>
                              <p:par>
                                <p:cTn id="10" presetID="0" presetClass="path" presetSubtype="0" accel="50000" decel="50000" fill="hold" nodeType="afterEffect">
                                  <p:stCondLst>
                                    <p:cond delay="0"/>
                                  </p:stCondLst>
                                  <p:childTnLst>
                                    <p:animMotion origin="layout" path="M 1.38889E-6 8.97317E-7 C -0.02361 0.00139 -0.04722 0.00277 -0.06754 0.02243 C -0.08785 0.04209 -0.11285 0.08511 -0.12205 0.11771 C -0.13125 0.15032 -0.12274 0.19773 -0.12292 0.21878 " pathEditMode="relative" rAng="0" ptsTypes="aaaa">
                                      <p:cBhvr>
                                        <p:cTn id="11" dur="2000" fill="hold"/>
                                        <p:tgtEl>
                                          <p:spTgt spid="5"/>
                                        </p:tgtEl>
                                        <p:attrNameLst>
                                          <p:attrName>ppt_x</p:attrName>
                                          <p:attrName>ppt_y</p:attrName>
                                        </p:attrNameLst>
                                      </p:cBhvr>
                                      <p:rCtr x="-6600" y="10900"/>
                                    </p:animMotion>
                                  </p:childTnLst>
                                  <p:subTnLst>
                                    <p:set>
                                      <p:cBhvr override="childStyle">
                                        <p:cTn dur="1" fill="hold" display="0" masterRel="nextClick" afterEffect="1"/>
                                        <p:tgtEl>
                                          <p:spTgt spid="5"/>
                                        </p:tgtEl>
                                        <p:attrNameLst>
                                          <p:attrName>style.visibility</p:attrName>
                                        </p:attrNameLst>
                                      </p:cBhvr>
                                      <p:to>
                                        <p:strVal val="hidden"/>
                                      </p:to>
                                    </p:set>
                                  </p:subTnLst>
                                </p:cTn>
                              </p:par>
                              <p:par>
                                <p:cTn id="12" presetID="0" presetClass="path" presetSubtype="0" accel="50000" decel="50000" fill="hold" nodeType="withEffect">
                                  <p:stCondLst>
                                    <p:cond delay="0"/>
                                  </p:stCondLst>
                                  <p:childTnLst>
                                    <p:animMotion origin="layout" path="M 3.88889E-6 4.6531E-6 C 0.00225 0.03839 0.0052 0.07978 -0.00521 0.1073 C -0.01563 0.13482 -0.03802 0.15402 -0.06233 0.16489 C -0.08664 0.17576 -0.12118 0.16928 -0.1507 0.17183 C -0.18021 0.17437 -0.20764 0.16928 -0.23907 0.17992 C -0.27049 0.19056 -0.31823 0.22432 -0.33907 0.23589 " pathEditMode="relative" rAng="0" ptsTypes="aaaaaa">
                                      <p:cBhvr>
                                        <p:cTn id="13" dur="2000" fill="hold"/>
                                        <p:tgtEl>
                                          <p:spTgt spid="3"/>
                                        </p:tgtEl>
                                        <p:attrNameLst>
                                          <p:attrName>ppt_x</p:attrName>
                                          <p:attrName>ppt_y</p:attrName>
                                        </p:attrNameLst>
                                      </p:cBhvr>
                                      <p:rCtr x="-16700" y="11800"/>
                                    </p:animMotion>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0"/>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64"/>
                                        </p:tgtEl>
                                        <p:attrNameLst>
                                          <p:attrName>style.visibility</p:attrName>
                                        </p:attrNameLst>
                                      </p:cBhvr>
                                      <p:to>
                                        <p:strVal val="visible"/>
                                      </p:to>
                                    </p:set>
                                  </p:childTnLst>
                                </p:cTn>
                              </p:par>
                              <p:par>
                                <p:cTn id="20" presetID="1" presetClass="exit" presetSubtype="0" fill="hold" grpId="1" nodeType="withEffect">
                                  <p:stCondLst>
                                    <p:cond delay="0"/>
                                  </p:stCondLst>
                                  <p:childTnLst>
                                    <p:set>
                                      <p:cBhvr>
                                        <p:cTn id="21" dur="1" fill="hold">
                                          <p:stCondLst>
                                            <p:cond delay="0"/>
                                          </p:stCondLst>
                                        </p:cTn>
                                        <p:tgtEl>
                                          <p:spTgt spid="57"/>
                                        </p:tgtEl>
                                        <p:attrNameLst>
                                          <p:attrName>style.visibility</p:attrName>
                                        </p:attrNameLst>
                                      </p:cBhvr>
                                      <p:to>
                                        <p:strVal val="hidden"/>
                                      </p:to>
                                    </p:set>
                                  </p:childTnLst>
                                </p:cTn>
                              </p:par>
                              <p:par>
                                <p:cTn id="22" presetID="1" presetClass="exit" presetSubtype="0" fill="hold" grpId="1" nodeType="withEffect">
                                  <p:stCondLst>
                                    <p:cond delay="0"/>
                                  </p:stCondLst>
                                  <p:childTnLst>
                                    <p:set>
                                      <p:cBhvr>
                                        <p:cTn id="23" dur="1" fill="hold">
                                          <p:stCondLst>
                                            <p:cond delay="0"/>
                                          </p:stCondLst>
                                        </p:cTn>
                                        <p:tgtEl>
                                          <p:spTgt spid="35"/>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grpId="1" nodeType="clickEffect">
                                  <p:stCondLst>
                                    <p:cond delay="0"/>
                                  </p:stCondLst>
                                  <p:childTnLst>
                                    <p:animMotion origin="layout" path="M 0 0 C 0.01302 0.00185 0.02621 0.00393 0.03507 0 C 0.04392 -0.00393 0.04965 -0.00787 0.0533 -0.02429 C 0.05694 -0.04071 0.05642 -0.08603 0.05712 -0.09852 " pathEditMode="relative" ptsTypes="aaaA">
                                      <p:cBhvr>
                                        <p:cTn id="27" dur="2000" fill="hold"/>
                                        <p:tgtEl>
                                          <p:spTgt spid="64"/>
                                        </p:tgtEl>
                                        <p:attrNameLst>
                                          <p:attrName>ppt_x</p:attrName>
                                          <p:attrName>ppt_y</p:attrName>
                                        </p:attrNameLst>
                                      </p:cBhvr>
                                    </p:animMotion>
                                  </p:childTnLst>
                                </p:cTn>
                              </p:par>
                            </p:childTnLst>
                          </p:cTn>
                        </p:par>
                        <p:par>
                          <p:cTn id="28" fill="hold">
                            <p:stCondLst>
                              <p:cond delay="2000"/>
                            </p:stCondLst>
                            <p:childTnLst>
                              <p:par>
                                <p:cTn id="29" presetID="1" presetClass="entr" presetSubtype="0"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70"/>
                                        </p:tgtEl>
                                        <p:attrNameLst>
                                          <p:attrName>style.visibility</p:attrName>
                                        </p:attrNameLst>
                                      </p:cBhvr>
                                      <p:to>
                                        <p:strVal val="hidden"/>
                                      </p:to>
                                    </p:set>
                                  </p:childTnLst>
                                </p:cTn>
                              </p:par>
                              <p:par>
                                <p:cTn id="33" presetID="1" presetClass="exit" presetSubtype="0" fill="hold" grpId="2" nodeType="withEffect">
                                  <p:stCondLst>
                                    <p:cond delay="0"/>
                                  </p:stCondLst>
                                  <p:childTnLst>
                                    <p:set>
                                      <p:cBhvr>
                                        <p:cTn id="34" dur="1" fill="hold">
                                          <p:stCondLst>
                                            <p:cond delay="0"/>
                                          </p:stCondLst>
                                        </p:cTn>
                                        <p:tgtEl>
                                          <p:spTgt spid="64"/>
                                        </p:tgtEl>
                                        <p:attrNameLst>
                                          <p:attrName>style.visibility</p:attrName>
                                        </p:attrNameLst>
                                      </p:cBhvr>
                                      <p:to>
                                        <p:strVal val="hidden"/>
                                      </p:to>
                                    </p:set>
                                  </p:childTnLst>
                                </p:cTn>
                              </p:par>
                            </p:childTnLst>
                          </p:cTn>
                        </p:par>
                        <p:par>
                          <p:cTn id="35" fill="hold">
                            <p:stCondLst>
                              <p:cond delay="2000"/>
                            </p:stCondLst>
                            <p:childTnLst>
                              <p:par>
                                <p:cTn id="36" presetID="0" presetClass="path" presetSubtype="0" accel="50000" decel="50000" fill="hold" nodeType="afterEffect">
                                  <p:stCondLst>
                                    <p:cond delay="0"/>
                                  </p:stCondLst>
                                  <p:childTnLst>
                                    <p:animMotion origin="layout" path="M 9.72222E-6 -2.25717E-6 C 0.01303 -0.0296 0.02622 -0.05921 0.02084 -0.09181 C 0.01546 -0.12442 -0.02431 -0.15888 -0.03247 -0.19542 C -0.04063 -0.23196 -0.03195 -0.27544 -0.02865 -0.31152 C -0.02535 -0.3476 -0.01928 -0.37974 -0.01302 -0.41189 " pathEditMode="relative" ptsTypes="aaaaA">
                                      <p:cBhvr>
                                        <p:cTn id="37" dur="2000" fill="hold"/>
                                        <p:tgtEl>
                                          <p:spTgt spid="10"/>
                                        </p:tgtEl>
                                        <p:attrNameLst>
                                          <p:attrName>ppt_x</p:attrName>
                                          <p:attrName>ppt_y</p:attrName>
                                        </p:attrNameLst>
                                      </p:cBhvr>
                                    </p:animMotion>
                                  </p:childTnLst>
                                </p:cTn>
                              </p:par>
                            </p:childTnLst>
                          </p:cTn>
                        </p:par>
                      </p:childTnLst>
                    </p:cTn>
                  </p:par>
                  <p:par>
                    <p:cTn id="38" fill="hold">
                      <p:stCondLst>
                        <p:cond delay="indefinite"/>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3.05556E-6 8.59389E-6 C 0.02552 0.02383 0.05104 0.04765 0.08177 0.06222 C 0.1125 0.07679 0.15504 0.0865 0.18438 0.08812 C 0.21372 0.08974 0.22622 0.0636 0.25833 0.07262 C 0.29045 0.08164 0.33351 0.11171 0.37656 0.14177 " pathEditMode="relative" ptsTypes="aaaaA">
                                      <p:cBhvr>
                                        <p:cTn id="41" dur="2000" fill="hold"/>
                                        <p:tgtEl>
                                          <p:spTgt spid="7"/>
                                        </p:tgtEl>
                                        <p:attrNameLst>
                                          <p:attrName>ppt_x</p:attrName>
                                          <p:attrName>ppt_y</p:attrName>
                                        </p:attrNameLst>
                                      </p:cBhvr>
                                    </p:animMotion>
                                  </p:childTnLst>
                                  <p:subTnLst>
                                    <p:set>
                                      <p:cBhvr override="childStyle">
                                        <p:cTn dur="1" fill="hold" display="0" masterRel="nextClick" afterEffect="1"/>
                                        <p:tgtEl>
                                          <p:spTgt spid="7"/>
                                        </p:tgtEl>
                                        <p:attrNameLst>
                                          <p:attrName>style.visibility</p:attrName>
                                        </p:attrNameLst>
                                      </p:cBhvr>
                                      <p:to>
                                        <p:strVal val="hidden"/>
                                      </p:to>
                                    </p:set>
                                  </p:subTnLst>
                                </p:cTn>
                              </p:par>
                              <p:par>
                                <p:cTn id="42" presetID="0" presetClass="path" presetSubtype="0" accel="50000" decel="50000" fill="hold" nodeType="withEffect">
                                  <p:stCondLst>
                                    <p:cond delay="0"/>
                                  </p:stCondLst>
                                  <p:childTnLst>
                                    <p:animMotion origin="layout" path="M 5E-6 -3.80204E-6 C -0.0158 0.03423 -0.03143 0.06846 -0.01684 0.09875 C -0.00226 0.12905 0.04237 0.15541 0.08699 0.18178 " pathEditMode="relative" ptsTypes="aaA">
                                      <p:cBhvr>
                                        <p:cTn id="43" dur="2000" fill="hold"/>
                                        <p:tgtEl>
                                          <p:spTgt spid="8"/>
                                        </p:tgtEl>
                                        <p:attrNameLst>
                                          <p:attrName>ppt_x</p:attrName>
                                          <p:attrName>ppt_y</p:attrName>
                                        </p:attrNameLst>
                                      </p:cBhvr>
                                    </p:animMotion>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par>
                                <p:cTn id="48" presetID="1" presetClass="entr" presetSubtype="0" fill="hold" nodeType="withEffect">
                                  <p:stCondLst>
                                    <p:cond delay="0"/>
                                  </p:stCondLst>
                                  <p:childTnLst>
                                    <p:set>
                                      <p:cBhvr>
                                        <p:cTn id="49"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par>
                                <p:cTn id="50" presetID="1" presetClass="entr" presetSubtype="0" fill="hold" grpId="0" nodeType="withEffect">
                                  <p:stCondLst>
                                    <p:cond delay="0"/>
                                  </p:stCondLst>
                                  <p:childTnLst>
                                    <p:set>
                                      <p:cBhvr>
                                        <p:cTn id="51" dur="1" fill="hold">
                                          <p:stCondLst>
                                            <p:cond delay="0"/>
                                          </p:stCondLst>
                                        </p:cTn>
                                        <p:tgtEl>
                                          <p:spTgt spid="101"/>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90"/>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102"/>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99"/>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0" presetClass="path" presetSubtype="0" accel="50000" decel="50000" fill="hold" grpId="1" nodeType="clickEffect">
                                  <p:stCondLst>
                                    <p:cond delay="0"/>
                                  </p:stCondLst>
                                  <p:childTnLst>
                                    <p:animMotion origin="layout" path="M 0 0 C 0.00469 0.01295 0.00955 0.0259 0.01042 0.05365 C 0.01129 0.08141 0.00677 0.12882 0.00521 0.16605 C 0.00365 0.20328 0.0026 0.24884 0.00139 0.27683 C 0.00017 0.30481 0.00122 0.32192 -0.0026 0.33372 C -0.00642 0.34551 -0.01371 0.34505 -0.02205 0.34759 C -0.03038 0.35014 -0.02691 0.34921 -0.05312 0.34944 C -0.07934 0.34968 -0.13889 0.35315 -0.17917 0.34944 C -0.21944 0.34574 -0.25712 0.33626 -0.29479 0.32701 " pathEditMode="relative" ptsTypes="aaaaaaaaA">
                                      <p:cBhvr>
                                        <p:cTn id="61" dur="2000" fill="hold"/>
                                        <p:tgtEl>
                                          <p:spTgt spid="102"/>
                                        </p:tgtEl>
                                        <p:attrNameLst>
                                          <p:attrName>ppt_x</p:attrName>
                                          <p:attrName>ppt_y</p:attrName>
                                        </p:attrNameLst>
                                      </p:cBhvr>
                                    </p:animMotion>
                                  </p:childTnLst>
                                </p:cTn>
                              </p:par>
                              <p:par>
                                <p:cTn id="62" presetID="0" presetClass="path" presetSubtype="0" accel="50000" decel="50000" fill="hold" grpId="1" nodeType="withEffect">
                                  <p:stCondLst>
                                    <p:cond delay="0"/>
                                  </p:stCondLst>
                                  <p:childTnLst>
                                    <p:animMotion origin="layout" path="M 0 0 C -0.00035 0.02382 -0.0007 0.04764 0 0.07262 C 0.00069 0.09759 0.00277 0.12511 0.00399 0.15055 C 0.0052 0.17599 0.00972 0.20837 0.00781 0.22502 C 0.0059 0.24167 0.00816 0.24838 -0.00764 0.25092 C -0.02344 0.25347 -0.0533 0.24144 -0.08698 0.24052 C -0.12066 0.23959 -0.17344 0.24075 -0.21025 0.2456 C -0.24705 0.25046 -0.27744 0.26017 -0.30764 0.26989 " pathEditMode="relative" ptsTypes="aaaaaaaA">
                                      <p:cBhvr>
                                        <p:cTn id="63" dur="2000" fill="hold"/>
                                        <p:tgtEl>
                                          <p:spTgt spid="99"/>
                                        </p:tgtEl>
                                        <p:attrNameLst>
                                          <p:attrName>ppt_x</p:attrName>
                                          <p:attrName>ppt_y</p:attrName>
                                        </p:attrNameLst>
                                      </p:cBhvr>
                                    </p:animMotion>
                                  </p:childTnLst>
                                </p:cTn>
                              </p:par>
                            </p:childTnLst>
                          </p:cTn>
                        </p:par>
                      </p:childTnLst>
                    </p:cTn>
                  </p:par>
                  <p:par>
                    <p:cTn id="64" fill="hold">
                      <p:stCondLst>
                        <p:cond delay="indefinite"/>
                      </p:stCondLst>
                      <p:childTnLst>
                        <p:par>
                          <p:cTn id="65" fill="hold">
                            <p:stCondLst>
                              <p:cond delay="0"/>
                            </p:stCondLst>
                            <p:childTnLst>
                              <p:par>
                                <p:cTn id="66" presetID="0" presetClass="path" presetSubtype="0" accel="50000" decel="50000" fill="hold" grpId="1" nodeType="clickEffect">
                                  <p:stCondLst>
                                    <p:cond delay="0"/>
                                  </p:stCondLst>
                                  <p:childTnLst>
                                    <p:animMotion origin="layout" path="M 0 0 C -0.0158 -0.00694 -0.03142 -0.01364 -0.03767 -0.03284 C -0.04392 -0.05203 -0.0408 -0.08395 -0.03767 -0.11586 " pathEditMode="relative" ptsTypes="aaA">
                                      <p:cBhvr>
                                        <p:cTn id="67" dur="2000" fill="hold"/>
                                        <p:tgtEl>
                                          <p:spTgt spid="90"/>
                                        </p:tgtEl>
                                        <p:attrNameLst>
                                          <p:attrName>ppt_x</p:attrName>
                                          <p:attrName>ppt_y</p:attrName>
                                        </p:attrNameLst>
                                      </p:cBhvr>
                                    </p:animMotion>
                                  </p:childTnLst>
                                  <p:subTnLst>
                                    <p:set>
                                      <p:cBhvr override="childStyle">
                                        <p:cTn dur="1" fill="hold" display="0" masterRel="nextClick" afterEffect="1"/>
                                        <p:tgtEl>
                                          <p:spTgt spid="90"/>
                                        </p:tgtEl>
                                        <p:attrNameLst>
                                          <p:attrName>style.visibility</p:attrName>
                                        </p:attrNameLst>
                                      </p:cBhvr>
                                      <p:to>
                                        <p:strVal val="hidden"/>
                                      </p:to>
                                    </p:set>
                                  </p:subTnLst>
                                </p:cTn>
                              </p:par>
                              <p:par>
                                <p:cTn id="68" presetID="0" presetClass="path" presetSubtype="0" accel="50000" decel="50000" fill="hold" grpId="1" nodeType="withEffect">
                                  <p:stCondLst>
                                    <p:cond delay="0"/>
                                  </p:stCondLst>
                                  <p:childTnLst>
                                    <p:animMotion origin="layout" path="M 0 0 C 0 0 0.0118 0.0067 0.0118 0.00693 C 0.0118 0.00717 0 0 0 0 Z " pathEditMode="relative" ptsTypes="aaa">
                                      <p:cBhvr>
                                        <p:cTn id="69" dur="2000" fill="hold"/>
                                        <p:tgtEl>
                                          <p:spTgt spid="101"/>
                                        </p:tgtEl>
                                        <p:attrNameLst>
                                          <p:attrName>ppt_x</p:attrName>
                                          <p:attrName>ppt_y</p:attrName>
                                        </p:attrNameLst>
                                      </p:cBhvr>
                                    </p:animMotion>
                                  </p:childTnLst>
                                  <p:subTnLst>
                                    <p:set>
                                      <p:cBhvr override="childStyle">
                                        <p:cTn dur="1" fill="hold" display="0" masterRel="nextClick" afterEffect="1"/>
                                        <p:tgtEl>
                                          <p:spTgt spid="101"/>
                                        </p:tgtEl>
                                        <p:attrNameLst>
                                          <p:attrName>style.visibility</p:attrName>
                                        </p:attrNameLst>
                                      </p:cBhvr>
                                      <p:to>
                                        <p:strVal val="hidden"/>
                                      </p:to>
                                    </p:set>
                                  </p:sub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9"/>
                                        </p:tgtEl>
                                        <p:attrNameLst>
                                          <p:attrName>style.visibility</p:attrName>
                                        </p:attrNameLst>
                                      </p:cBhvr>
                                      <p:to>
                                        <p:strVal val="visible"/>
                                      </p:to>
                                    </p:set>
                                  </p:childTnLst>
                                </p:cTn>
                              </p:par>
                            </p:childTnLst>
                          </p:cTn>
                        </p:par>
                        <p:par>
                          <p:cTn id="74" fill="hold">
                            <p:stCondLst>
                              <p:cond delay="0"/>
                            </p:stCondLst>
                            <p:childTnLst>
                              <p:par>
                                <p:cTn id="75" presetID="0" presetClass="path" presetSubtype="0" accel="50000" decel="50000" fill="hold" nodeType="afterEffect">
                                  <p:stCondLst>
                                    <p:cond delay="0"/>
                                  </p:stCondLst>
                                  <p:childTnLst>
                                    <p:animMotion origin="layout" path="M -2.77778E-7 -2.25717E-6 C -0.00746 -0.04232 -0.01475 -0.08441 -0.01041 -0.12465 C -0.00607 -0.16489 0.02309 -0.20328 0.02604 -0.24213 C 0.029 -0.28098 0.00972 -0.33302 0.00781 -0.358 C 0.00591 -0.38297 0.01007 -0.38783 0.01424 -0.39269 " pathEditMode="relative" ptsTypes="aaaaA">
                                      <p:cBhvr>
                                        <p:cTn id="76" dur="2000" fill="hold"/>
                                        <p:tgtEl>
                                          <p:spTgt spid="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animBg="1"/>
      <p:bldP spid="64" grpId="1" animBg="1"/>
      <p:bldP spid="64" grpId="2" animBg="1"/>
      <p:bldP spid="70" grpId="0" animBg="1"/>
      <p:bldP spid="70" grpId="1" animBg="1"/>
      <p:bldP spid="35" grpId="0" animBg="1"/>
      <p:bldP spid="35" grpId="1" animBg="1"/>
      <p:bldP spid="57" grpId="0" animBg="1"/>
      <p:bldP spid="57" grpId="1" animBg="1"/>
      <p:bldP spid="90" grpId="0" animBg="1"/>
      <p:bldP spid="90" grpId="1" animBg="1"/>
      <p:bldP spid="99" grpId="0" animBg="1"/>
      <p:bldP spid="99" grpId="1" animBg="1"/>
      <p:bldP spid="101" grpId="0" animBg="1"/>
      <p:bldP spid="101" grpId="1" animBg="1"/>
      <p:bldP spid="102" grpId="0" animBg="1"/>
      <p:bldP spid="102"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37230" y="2348880"/>
            <a:ext cx="5544616" cy="1754326"/>
          </a:xfrm>
          <a:prstGeom prst="rect">
            <a:avLst/>
          </a:prstGeom>
          <a:noFill/>
        </p:spPr>
        <p:txBody>
          <a:bodyPr wrap="square" rtlCol="0">
            <a:spAutoFit/>
          </a:bodyPr>
          <a:lstStyle/>
          <a:p>
            <a:r>
              <a:rPr kumimoji="1" lang="ja-JP" altLang="en-US" sz="3600" dirty="0" smtClean="0">
                <a:solidFill>
                  <a:srgbClr val="0070C0"/>
                </a:solidFill>
              </a:rPr>
              <a:t>電気分解とイオンの</a:t>
            </a:r>
            <a:r>
              <a:rPr kumimoji="1" lang="ja-JP" altLang="en-US" sz="3600" dirty="0" smtClean="0">
                <a:solidFill>
                  <a:srgbClr val="0070C0"/>
                </a:solidFill>
              </a:rPr>
              <a:t>移動におけるアニメーションの作成</a:t>
            </a:r>
            <a:endParaRPr kumimoji="1" lang="en-US" altLang="ja-JP" sz="3600" dirty="0" smtClean="0">
              <a:solidFill>
                <a:srgbClr val="0070C0"/>
              </a:solidFill>
            </a:endParaRPr>
          </a:p>
          <a:p>
            <a:r>
              <a:rPr lang="ja-JP" altLang="en-US" sz="3600" dirty="0" smtClean="0">
                <a:solidFill>
                  <a:srgbClr val="0070C0"/>
                </a:solidFill>
              </a:rPr>
              <a:t>　　　　　（練習用）</a:t>
            </a:r>
            <a:endParaRPr kumimoji="1" lang="ja-JP" altLang="en-US" sz="3600" dirty="0">
              <a:solidFill>
                <a:srgbClr val="0070C0"/>
              </a:solidFill>
            </a:endParaRPr>
          </a:p>
        </p:txBody>
      </p:sp>
    </p:spTree>
    <p:extLst>
      <p:ext uri="{BB962C8B-B14F-4D97-AF65-F5344CB8AC3E}">
        <p14:creationId xmlns:p14="http://schemas.microsoft.com/office/powerpoint/2010/main" val="2143024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rot="5400000">
            <a:off x="-1393032"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10800000">
            <a:off x="1357313" y="5715000"/>
            <a:ext cx="614362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714348" y="2714620"/>
            <a:ext cx="7643813" cy="3786188"/>
          </a:xfrm>
          <a:prstGeom prst="rect">
            <a:avLst/>
          </a:prstGeom>
          <a:solidFill>
            <a:srgbClr val="F0FD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3077" name="グループ化 30"/>
          <p:cNvGrpSpPr>
            <a:grpSpLocks/>
          </p:cNvGrpSpPr>
          <p:nvPr/>
        </p:nvGrpSpPr>
        <p:grpSpPr bwMode="auto">
          <a:xfrm>
            <a:off x="0" y="5214950"/>
            <a:ext cx="714375" cy="642938"/>
            <a:chOff x="5000628" y="1214422"/>
            <a:chExt cx="714380" cy="642942"/>
          </a:xfrm>
        </p:grpSpPr>
        <p:sp>
          <p:nvSpPr>
            <p:cNvPr id="25" name="円/楕円 24"/>
            <p:cNvSpPr/>
            <p:nvPr/>
          </p:nvSpPr>
          <p:spPr>
            <a:xfrm>
              <a:off x="5000628" y="121442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26" name="円/楕円 25"/>
            <p:cNvSpPr/>
            <p:nvPr/>
          </p:nvSpPr>
          <p:spPr>
            <a:xfrm flipH="1">
              <a:off x="5500693" y="121442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42" name="正方形/長方形 41"/>
          <p:cNvSpPr/>
          <p:nvPr/>
        </p:nvSpPr>
        <p:spPr>
          <a:xfrm>
            <a:off x="6715125" y="1928813"/>
            <a:ext cx="1071563" cy="36433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3079" name="グループ化 31"/>
          <p:cNvGrpSpPr>
            <a:grpSpLocks/>
          </p:cNvGrpSpPr>
          <p:nvPr/>
        </p:nvGrpSpPr>
        <p:grpSpPr bwMode="auto">
          <a:xfrm>
            <a:off x="0" y="4429132"/>
            <a:ext cx="714375" cy="642937"/>
            <a:chOff x="5000628" y="1214422"/>
            <a:chExt cx="714380" cy="642942"/>
          </a:xfrm>
        </p:grpSpPr>
        <p:sp>
          <p:nvSpPr>
            <p:cNvPr id="33" name="円/楕円 32"/>
            <p:cNvSpPr/>
            <p:nvPr/>
          </p:nvSpPr>
          <p:spPr>
            <a:xfrm>
              <a:off x="5000628" y="121442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3" y="121442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cxnSp>
        <p:nvCxnSpPr>
          <p:cNvPr id="40" name="直線コネクタ 39"/>
          <p:cNvCxnSpPr/>
          <p:nvPr/>
        </p:nvCxnSpPr>
        <p:spPr>
          <a:xfrm rot="5400000">
            <a:off x="6215063" y="4357688"/>
            <a:ext cx="428625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428750" y="1928813"/>
            <a:ext cx="1000125" cy="364331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L 字 42"/>
          <p:cNvSpPr/>
          <p:nvPr/>
        </p:nvSpPr>
        <p:spPr>
          <a:xfrm rot="10800000">
            <a:off x="4929188" y="928688"/>
            <a:ext cx="2500312" cy="1000125"/>
          </a:xfrm>
          <a:prstGeom prst="corner">
            <a:avLst>
              <a:gd name="adj1" fmla="val 30001"/>
              <a:gd name="adj2" fmla="val 4057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L 字 43"/>
          <p:cNvSpPr/>
          <p:nvPr/>
        </p:nvSpPr>
        <p:spPr>
          <a:xfrm flipV="1">
            <a:off x="1714500" y="928688"/>
            <a:ext cx="2428875" cy="1000125"/>
          </a:xfrm>
          <a:prstGeom prst="corner">
            <a:avLst>
              <a:gd name="adj1" fmla="val 29048"/>
              <a:gd name="adj2" fmla="val 4175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a:xfrm>
            <a:off x="4071938" y="642938"/>
            <a:ext cx="928687" cy="9286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7" name="直線コネクタ 46"/>
          <p:cNvCxnSpPr>
            <a:stCxn id="45" idx="1"/>
            <a:endCxn id="45" idx="5"/>
          </p:cNvCxnSpPr>
          <p:nvPr/>
        </p:nvCxnSpPr>
        <p:spPr>
          <a:xfrm rot="16200000" flipH="1">
            <a:off x="4208463" y="779463"/>
            <a:ext cx="655637" cy="6556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45" idx="7"/>
            <a:endCxn id="45" idx="3"/>
          </p:cNvCxnSpPr>
          <p:nvPr/>
        </p:nvCxnSpPr>
        <p:spPr>
          <a:xfrm rot="16200000" flipH="1" flipV="1">
            <a:off x="4208463" y="779463"/>
            <a:ext cx="655637" cy="6556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087" name="テキスト ボックス 23"/>
          <p:cNvSpPr txBox="1">
            <a:spLocks noChangeArrowheads="1"/>
          </p:cNvSpPr>
          <p:nvPr/>
        </p:nvSpPr>
        <p:spPr bwMode="auto">
          <a:xfrm>
            <a:off x="357188" y="1428750"/>
            <a:ext cx="1214437" cy="461963"/>
          </a:xfrm>
          <a:prstGeom prst="rect">
            <a:avLst/>
          </a:prstGeom>
          <a:noFill/>
          <a:ln w="9525">
            <a:noFill/>
            <a:miter lim="800000"/>
            <a:headEnd/>
            <a:tailEnd/>
          </a:ln>
        </p:spPr>
        <p:txBody>
          <a:bodyPr>
            <a:spAutoFit/>
          </a:bodyPr>
          <a:lstStyle/>
          <a:p>
            <a:r>
              <a:rPr lang="ja-JP" altLang="en-US" sz="2400" b="1">
                <a:latin typeface="Calibri" pitchFamily="34" charset="0"/>
              </a:rPr>
              <a:t>亜鉛板</a:t>
            </a:r>
          </a:p>
        </p:txBody>
      </p:sp>
      <p:sp>
        <p:nvSpPr>
          <p:cNvPr id="3088" name="テキスト ボックス 26"/>
          <p:cNvSpPr txBox="1">
            <a:spLocks noChangeArrowheads="1"/>
          </p:cNvSpPr>
          <p:nvPr/>
        </p:nvSpPr>
        <p:spPr bwMode="auto">
          <a:xfrm>
            <a:off x="7786688" y="1500188"/>
            <a:ext cx="1000125" cy="461962"/>
          </a:xfrm>
          <a:prstGeom prst="rect">
            <a:avLst/>
          </a:prstGeom>
          <a:noFill/>
          <a:ln w="9525">
            <a:noFill/>
            <a:miter lim="800000"/>
            <a:headEnd/>
            <a:tailEnd/>
          </a:ln>
        </p:spPr>
        <p:txBody>
          <a:bodyPr>
            <a:spAutoFit/>
          </a:bodyPr>
          <a:lstStyle/>
          <a:p>
            <a:r>
              <a:rPr lang="ja-JP" altLang="en-US" sz="2400" b="1">
                <a:latin typeface="Calibri" pitchFamily="34" charset="0"/>
              </a:rPr>
              <a:t>銅板</a:t>
            </a:r>
          </a:p>
        </p:txBody>
      </p:sp>
      <p:sp>
        <p:nvSpPr>
          <p:cNvPr id="50" name="円/楕円 49"/>
          <p:cNvSpPr/>
          <p:nvPr/>
        </p:nvSpPr>
        <p:spPr>
          <a:xfrm>
            <a:off x="8501063" y="4214818"/>
            <a:ext cx="642937" cy="642938"/>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7" name="円/楕円 56"/>
          <p:cNvSpPr/>
          <p:nvPr/>
        </p:nvSpPr>
        <p:spPr>
          <a:xfrm>
            <a:off x="8501063" y="3500438"/>
            <a:ext cx="642937"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nvGrpSpPr>
          <p:cNvPr id="4" name="グループ化 55"/>
          <p:cNvGrpSpPr>
            <a:grpSpLocks/>
          </p:cNvGrpSpPr>
          <p:nvPr/>
        </p:nvGrpSpPr>
        <p:grpSpPr bwMode="auto">
          <a:xfrm>
            <a:off x="8501064" y="2786058"/>
            <a:ext cx="642939" cy="2857516"/>
            <a:chOff x="8501087" y="2786054"/>
            <a:chExt cx="642943" cy="2857534"/>
          </a:xfrm>
        </p:grpSpPr>
        <p:sp>
          <p:nvSpPr>
            <p:cNvPr id="54" name="円/楕円 53"/>
            <p:cNvSpPr/>
            <p:nvPr/>
          </p:nvSpPr>
          <p:spPr>
            <a:xfrm>
              <a:off x="8501087" y="5000646"/>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46" name="円/楕円 45"/>
            <p:cNvSpPr/>
            <p:nvPr/>
          </p:nvSpPr>
          <p:spPr>
            <a:xfrm>
              <a:off x="8501088" y="2786054"/>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sp>
        <p:nvSpPr>
          <p:cNvPr id="60" name="正方形/長方形 59"/>
          <p:cNvSpPr/>
          <p:nvPr/>
        </p:nvSpPr>
        <p:spPr>
          <a:xfrm>
            <a:off x="142844" y="142852"/>
            <a:ext cx="5843266"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ja-JP" alt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rPr>
              <a:t>電池の電極での電子の授受とイオンの様子</a:t>
            </a:r>
          </a:p>
        </p:txBody>
      </p:sp>
      <p:grpSp>
        <p:nvGrpSpPr>
          <p:cNvPr id="5" name="グループ化 58"/>
          <p:cNvGrpSpPr>
            <a:grpSpLocks/>
          </p:cNvGrpSpPr>
          <p:nvPr/>
        </p:nvGrpSpPr>
        <p:grpSpPr bwMode="auto">
          <a:xfrm>
            <a:off x="7000892" y="214290"/>
            <a:ext cx="642938" cy="642937"/>
            <a:chOff x="4429124" y="3071810"/>
            <a:chExt cx="642942" cy="642942"/>
          </a:xfrm>
        </p:grpSpPr>
        <p:grpSp>
          <p:nvGrpSpPr>
            <p:cNvPr id="3114" name="グループ化 52"/>
            <p:cNvGrpSpPr>
              <a:grpSpLocks/>
            </p:cNvGrpSpPr>
            <p:nvPr/>
          </p:nvGrpSpPr>
          <p:grpSpPr bwMode="auto">
            <a:xfrm>
              <a:off x="4429124" y="3071810"/>
              <a:ext cx="642942" cy="642942"/>
              <a:chOff x="4572000" y="5786454"/>
              <a:chExt cx="642942" cy="642942"/>
            </a:xfrm>
          </p:grpSpPr>
          <p:sp>
            <p:nvSpPr>
              <p:cNvPr id="22" name="円/楕円 21"/>
              <p:cNvSpPr/>
              <p:nvPr/>
            </p:nvSpPr>
            <p:spPr>
              <a:xfrm>
                <a:off x="4572000" y="5786454"/>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23" name="円/楕円 22"/>
              <p:cNvSpPr/>
              <p:nvPr/>
            </p:nvSpPr>
            <p:spPr>
              <a:xfrm>
                <a:off x="4929190" y="5857892"/>
                <a:ext cx="214313" cy="2143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15" name="テキスト ボックス 57"/>
            <p:cNvSpPr txBox="1">
              <a:spLocks noChangeArrowheads="1"/>
            </p:cNvSpPr>
            <p:nvPr/>
          </p:nvSpPr>
          <p:spPr bwMode="auto">
            <a:xfrm>
              <a:off x="4704602" y="3071810"/>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8" name="グループ化 62"/>
          <p:cNvGrpSpPr>
            <a:grpSpLocks/>
          </p:cNvGrpSpPr>
          <p:nvPr/>
        </p:nvGrpSpPr>
        <p:grpSpPr bwMode="auto">
          <a:xfrm>
            <a:off x="7786710" y="285728"/>
            <a:ext cx="642938" cy="642937"/>
            <a:chOff x="5429256" y="5357826"/>
            <a:chExt cx="642942" cy="642942"/>
          </a:xfrm>
        </p:grpSpPr>
        <p:grpSp>
          <p:nvGrpSpPr>
            <p:cNvPr id="3110" name="グループ化 38"/>
            <p:cNvGrpSpPr>
              <a:grpSpLocks/>
            </p:cNvGrpSpPr>
            <p:nvPr/>
          </p:nvGrpSpPr>
          <p:grpSpPr bwMode="auto">
            <a:xfrm>
              <a:off x="5429256" y="5357826"/>
              <a:ext cx="642942" cy="642942"/>
              <a:chOff x="5786446" y="5786454"/>
              <a:chExt cx="642942" cy="642942"/>
            </a:xfrm>
          </p:grpSpPr>
          <p:sp>
            <p:nvSpPr>
              <p:cNvPr id="37" name="円/楕円 36"/>
              <p:cNvSpPr/>
              <p:nvPr/>
            </p:nvSpPr>
            <p:spPr>
              <a:xfrm>
                <a:off x="5786446" y="5786454"/>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38" name="円/楕円 37"/>
              <p:cNvSpPr/>
              <p:nvPr/>
            </p:nvSpPr>
            <p:spPr>
              <a:xfrm>
                <a:off x="6143636" y="5857892"/>
                <a:ext cx="214313" cy="2143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11" name="テキスト ボックス 54"/>
            <p:cNvSpPr txBox="1">
              <a:spLocks noChangeArrowheads="1"/>
            </p:cNvSpPr>
            <p:nvPr/>
          </p:nvSpPr>
          <p:spPr bwMode="auto">
            <a:xfrm>
              <a:off x="5704254" y="5357826"/>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sp>
        <p:nvSpPr>
          <p:cNvPr id="3095" name="テキスト ボックス 60"/>
          <p:cNvSpPr txBox="1">
            <a:spLocks noChangeArrowheads="1"/>
          </p:cNvSpPr>
          <p:nvPr/>
        </p:nvSpPr>
        <p:spPr bwMode="auto">
          <a:xfrm>
            <a:off x="3929063" y="1928813"/>
            <a:ext cx="714375" cy="400050"/>
          </a:xfrm>
          <a:prstGeom prst="rect">
            <a:avLst/>
          </a:prstGeom>
          <a:noFill/>
          <a:ln w="9525">
            <a:noFill/>
            <a:miter lim="800000"/>
            <a:headEnd/>
            <a:tailEnd/>
          </a:ln>
        </p:spPr>
        <p:txBody>
          <a:bodyPr>
            <a:spAutoFit/>
          </a:bodyPr>
          <a:lstStyle/>
          <a:p>
            <a:r>
              <a:rPr lang="ja-JP" altLang="en-US" sz="2000" b="1">
                <a:latin typeface="Calibri" pitchFamily="34" charset="0"/>
              </a:rPr>
              <a:t>塩酸</a:t>
            </a:r>
          </a:p>
        </p:txBody>
      </p:sp>
      <p:grpSp>
        <p:nvGrpSpPr>
          <p:cNvPr id="11" name="グループ化 68"/>
          <p:cNvGrpSpPr>
            <a:grpSpLocks/>
          </p:cNvGrpSpPr>
          <p:nvPr/>
        </p:nvGrpSpPr>
        <p:grpSpPr bwMode="auto">
          <a:xfrm>
            <a:off x="0" y="3000372"/>
            <a:ext cx="642937" cy="714375"/>
            <a:chOff x="1643042" y="4071942"/>
            <a:chExt cx="642942" cy="714380"/>
          </a:xfrm>
        </p:grpSpPr>
        <p:grpSp>
          <p:nvGrpSpPr>
            <p:cNvPr id="3103" name="グループ化 35"/>
            <p:cNvGrpSpPr>
              <a:grpSpLocks/>
            </p:cNvGrpSpPr>
            <p:nvPr/>
          </p:nvGrpSpPr>
          <p:grpSpPr bwMode="auto">
            <a:xfrm>
              <a:off x="1643042" y="4143380"/>
              <a:ext cx="642942" cy="642942"/>
              <a:chOff x="1643042" y="4143380"/>
              <a:chExt cx="642942" cy="642942"/>
            </a:xfrm>
          </p:grpSpPr>
          <p:sp>
            <p:nvSpPr>
              <p:cNvPr id="48" name="円/楕円 47"/>
              <p:cNvSpPr/>
              <p:nvPr/>
            </p:nvSpPr>
            <p:spPr>
              <a:xfrm>
                <a:off x="1643042" y="4143379"/>
                <a:ext cx="642942" cy="642942"/>
              </a:xfrm>
              <a:prstGeom prst="ellipse">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51" name="円/楕円 50"/>
              <p:cNvSpPr/>
              <p:nvPr/>
            </p:nvSpPr>
            <p:spPr>
              <a:xfrm>
                <a:off x="1857356" y="4143379"/>
                <a:ext cx="214315"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08" name="テキスト ボックス 51"/>
              <p:cNvSpPr txBox="1">
                <a:spLocks noChangeArrowheads="1"/>
              </p:cNvSpPr>
              <p:nvPr/>
            </p:nvSpPr>
            <p:spPr bwMode="auto">
              <a:xfrm>
                <a:off x="1714480" y="4286256"/>
                <a:ext cx="571504" cy="369332"/>
              </a:xfrm>
              <a:prstGeom prst="rect">
                <a:avLst/>
              </a:prstGeom>
              <a:noFill/>
              <a:ln w="9525">
                <a:noFill/>
                <a:miter lim="800000"/>
                <a:headEnd/>
                <a:tailEnd/>
              </a:ln>
            </p:spPr>
            <p:txBody>
              <a:bodyPr>
                <a:spAutoFit/>
              </a:bodyPr>
              <a:lstStyle/>
              <a:p>
                <a:r>
                  <a:rPr lang="ja-JP" altLang="en-US" b="1">
                    <a:solidFill>
                      <a:schemeClr val="bg1"/>
                    </a:solidFill>
                    <a:latin typeface="Calibri" pitchFamily="34" charset="0"/>
                  </a:rPr>
                  <a:t>Ｚｎ</a:t>
                </a:r>
              </a:p>
            </p:txBody>
          </p:sp>
          <p:sp>
            <p:nvSpPr>
              <p:cNvPr id="31" name="円/楕円 30"/>
              <p:cNvSpPr/>
              <p:nvPr/>
            </p:nvSpPr>
            <p:spPr>
              <a:xfrm>
                <a:off x="2062145" y="4244980"/>
                <a:ext cx="214314"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04" name="テキスト ボックス 65"/>
            <p:cNvSpPr txBox="1">
              <a:spLocks noChangeArrowheads="1"/>
            </p:cNvSpPr>
            <p:nvPr/>
          </p:nvSpPr>
          <p:spPr bwMode="auto">
            <a:xfrm>
              <a:off x="1775644" y="4071942"/>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3105" name="テキスト ボックス 67"/>
            <p:cNvSpPr txBox="1">
              <a:spLocks noChangeArrowheads="1"/>
            </p:cNvSpPr>
            <p:nvPr/>
          </p:nvSpPr>
          <p:spPr bwMode="auto">
            <a:xfrm>
              <a:off x="1979684" y="4173722"/>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cxnSp>
        <p:nvCxnSpPr>
          <p:cNvPr id="65" name="直線矢印コネクタ 64"/>
          <p:cNvCxnSpPr/>
          <p:nvPr/>
        </p:nvCxnSpPr>
        <p:spPr>
          <a:xfrm rot="5400000">
            <a:off x="3750469" y="2678906"/>
            <a:ext cx="928688" cy="1428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flipH="1">
            <a:off x="142844" y="3857628"/>
            <a:ext cx="214313"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5" name="円/楕円 34"/>
          <p:cNvSpPr/>
          <p:nvPr/>
        </p:nvSpPr>
        <p:spPr>
          <a:xfrm flipH="1">
            <a:off x="428596" y="3857628"/>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13" name="グループ化 66"/>
          <p:cNvGrpSpPr>
            <a:grpSpLocks/>
          </p:cNvGrpSpPr>
          <p:nvPr/>
        </p:nvGrpSpPr>
        <p:grpSpPr bwMode="auto">
          <a:xfrm>
            <a:off x="0" y="2143116"/>
            <a:ext cx="642937" cy="642938"/>
            <a:chOff x="4000496" y="1785926"/>
            <a:chExt cx="642942" cy="642942"/>
          </a:xfrm>
        </p:grpSpPr>
        <p:sp>
          <p:nvSpPr>
            <p:cNvPr id="62" name="円/楕円 61"/>
            <p:cNvSpPr/>
            <p:nvPr/>
          </p:nvSpPr>
          <p:spPr>
            <a:xfrm>
              <a:off x="4000496" y="1785926"/>
              <a:ext cx="642942" cy="642942"/>
            </a:xfrm>
            <a:prstGeom prst="ellipse">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3102" name="テキスト ボックス 63"/>
            <p:cNvSpPr txBox="1">
              <a:spLocks noChangeArrowheads="1"/>
            </p:cNvSpPr>
            <p:nvPr/>
          </p:nvSpPr>
          <p:spPr bwMode="auto">
            <a:xfrm>
              <a:off x="4071934" y="1928802"/>
              <a:ext cx="571504" cy="369332"/>
            </a:xfrm>
            <a:prstGeom prst="rect">
              <a:avLst/>
            </a:prstGeom>
            <a:noFill/>
            <a:ln w="9525">
              <a:noFill/>
              <a:miter lim="800000"/>
              <a:headEnd/>
              <a:tailEnd/>
            </a:ln>
          </p:spPr>
          <p:txBody>
            <a:bodyPr>
              <a:spAutoFit/>
            </a:bodyPr>
            <a:lstStyle/>
            <a:p>
              <a:r>
                <a:rPr lang="ja-JP" altLang="en-US" b="1" dirty="0">
                  <a:solidFill>
                    <a:schemeClr val="bg1"/>
                  </a:solidFill>
                  <a:latin typeface="Calibri" pitchFamily="34" charset="0"/>
                </a:rPr>
                <a:t>Ｚｎ</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678656" y="2706239"/>
            <a:ext cx="7643813" cy="3786188"/>
          </a:xfrm>
          <a:prstGeom prst="rect">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p>
        </p:txBody>
      </p:sp>
      <p:cxnSp>
        <p:nvCxnSpPr>
          <p:cNvPr id="7" name="直線コネクタ 6"/>
          <p:cNvCxnSpPr/>
          <p:nvPr/>
        </p:nvCxnSpPr>
        <p:spPr>
          <a:xfrm rot="5400000">
            <a:off x="-1393032"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10800000">
            <a:off x="714375" y="6500813"/>
            <a:ext cx="7643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rot="5400000">
            <a:off x="6250781"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正方形/長方形 41"/>
          <p:cNvSpPr/>
          <p:nvPr/>
        </p:nvSpPr>
        <p:spPr>
          <a:xfrm>
            <a:off x="6929438" y="1928813"/>
            <a:ext cx="571500" cy="36433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L 字 42"/>
          <p:cNvSpPr/>
          <p:nvPr/>
        </p:nvSpPr>
        <p:spPr>
          <a:xfrm rot="10800000">
            <a:off x="4929188" y="928688"/>
            <a:ext cx="2428875" cy="1000125"/>
          </a:xfrm>
          <a:prstGeom prst="corner">
            <a:avLst>
              <a:gd name="adj1" fmla="val 24493"/>
              <a:gd name="adj2" fmla="val 30659"/>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 name="正方形/長方形 40"/>
          <p:cNvSpPr/>
          <p:nvPr/>
        </p:nvSpPr>
        <p:spPr>
          <a:xfrm>
            <a:off x="1571625" y="1928813"/>
            <a:ext cx="642938" cy="364331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L 字 43"/>
          <p:cNvSpPr/>
          <p:nvPr/>
        </p:nvSpPr>
        <p:spPr>
          <a:xfrm flipV="1">
            <a:off x="1785938" y="928688"/>
            <a:ext cx="2357437" cy="1000125"/>
          </a:xfrm>
          <a:prstGeom prst="corner">
            <a:avLst>
              <a:gd name="adj1" fmla="val 23540"/>
              <a:gd name="adj2" fmla="val 2743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6" name="テキスト ボックス 23"/>
          <p:cNvSpPr txBox="1">
            <a:spLocks noChangeArrowheads="1"/>
          </p:cNvSpPr>
          <p:nvPr/>
        </p:nvSpPr>
        <p:spPr bwMode="auto">
          <a:xfrm>
            <a:off x="642938" y="1428750"/>
            <a:ext cx="928687" cy="461963"/>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32" name="正方形/長方形 31"/>
          <p:cNvSpPr/>
          <p:nvPr/>
        </p:nvSpPr>
        <p:spPr>
          <a:xfrm>
            <a:off x="3643313" y="714375"/>
            <a:ext cx="1785937" cy="785813"/>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108" name="テキスト ボックス 26"/>
          <p:cNvSpPr txBox="1">
            <a:spLocks noChangeArrowheads="1"/>
          </p:cNvSpPr>
          <p:nvPr/>
        </p:nvSpPr>
        <p:spPr bwMode="auto">
          <a:xfrm>
            <a:off x="7500938" y="1428750"/>
            <a:ext cx="1071562" cy="461963"/>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35" name="正方形/長方形 34"/>
          <p:cNvSpPr/>
          <p:nvPr/>
        </p:nvSpPr>
        <p:spPr>
          <a:xfrm>
            <a:off x="3571875" y="857250"/>
            <a:ext cx="71438"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2" name="グループ化 31"/>
          <p:cNvGrpSpPr>
            <a:grpSpLocks/>
          </p:cNvGrpSpPr>
          <p:nvPr/>
        </p:nvGrpSpPr>
        <p:grpSpPr bwMode="auto">
          <a:xfrm>
            <a:off x="0" y="6000768"/>
            <a:ext cx="714375" cy="642937"/>
            <a:chOff x="5000628" y="1214422"/>
            <a:chExt cx="714380" cy="642942"/>
          </a:xfrm>
        </p:grpSpPr>
        <p:sp>
          <p:nvSpPr>
            <p:cNvPr id="33" name="円/楕円 32"/>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30" name="円/楕円 29"/>
          <p:cNvSpPr/>
          <p:nvPr/>
        </p:nvSpPr>
        <p:spPr>
          <a:xfrm>
            <a:off x="0" y="1928802"/>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1" name="円/楕円 30"/>
          <p:cNvSpPr/>
          <p:nvPr/>
        </p:nvSpPr>
        <p:spPr>
          <a:xfrm flipH="1">
            <a:off x="357158" y="5643578"/>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8" name="円/楕円 37"/>
          <p:cNvSpPr/>
          <p:nvPr/>
        </p:nvSpPr>
        <p:spPr>
          <a:xfrm flipH="1">
            <a:off x="0" y="5643578"/>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1" name="円/楕円 50"/>
          <p:cNvSpPr/>
          <p:nvPr/>
        </p:nvSpPr>
        <p:spPr>
          <a:xfrm>
            <a:off x="0" y="3357562"/>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nvGrpSpPr>
          <p:cNvPr id="3" name="グループ化 57"/>
          <p:cNvGrpSpPr>
            <a:grpSpLocks/>
          </p:cNvGrpSpPr>
          <p:nvPr/>
        </p:nvGrpSpPr>
        <p:grpSpPr bwMode="auto">
          <a:xfrm>
            <a:off x="0" y="4929198"/>
            <a:ext cx="714375" cy="642937"/>
            <a:chOff x="4143372" y="3714752"/>
            <a:chExt cx="714380" cy="642942"/>
          </a:xfrm>
        </p:grpSpPr>
        <p:sp>
          <p:nvSpPr>
            <p:cNvPr id="59" name="円/楕円 58"/>
            <p:cNvSpPr/>
            <p:nvPr/>
          </p:nvSpPr>
          <p:spPr>
            <a:xfrm>
              <a:off x="4143372" y="371475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0" name="円/楕円 59"/>
            <p:cNvSpPr/>
            <p:nvPr/>
          </p:nvSpPr>
          <p:spPr>
            <a:xfrm flipH="1">
              <a:off x="4643437" y="371475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61" name="円/楕円 60"/>
          <p:cNvSpPr/>
          <p:nvPr/>
        </p:nvSpPr>
        <p:spPr>
          <a:xfrm>
            <a:off x="0" y="2643182"/>
            <a:ext cx="642938" cy="642938"/>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25" name="円/楕円 24"/>
          <p:cNvSpPr/>
          <p:nvPr/>
        </p:nvSpPr>
        <p:spPr>
          <a:xfrm>
            <a:off x="0" y="4143380"/>
            <a:ext cx="642937"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nvGrpSpPr>
          <p:cNvPr id="4" name="グループ化 67"/>
          <p:cNvGrpSpPr>
            <a:grpSpLocks/>
          </p:cNvGrpSpPr>
          <p:nvPr/>
        </p:nvGrpSpPr>
        <p:grpSpPr bwMode="auto">
          <a:xfrm>
            <a:off x="2428860" y="1857364"/>
            <a:ext cx="1071563" cy="642938"/>
            <a:chOff x="6858016" y="6000768"/>
            <a:chExt cx="1071570" cy="642942"/>
          </a:xfrm>
        </p:grpSpPr>
        <p:sp>
          <p:nvSpPr>
            <p:cNvPr id="65" name="円/楕円 64"/>
            <p:cNvSpPr/>
            <p:nvPr/>
          </p:nvSpPr>
          <p:spPr>
            <a:xfrm>
              <a:off x="6858016" y="6000768"/>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7" name="円/楕円 66"/>
            <p:cNvSpPr/>
            <p:nvPr/>
          </p:nvSpPr>
          <p:spPr>
            <a:xfrm>
              <a:off x="7286644" y="6000768"/>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sp>
        <p:nvSpPr>
          <p:cNvPr id="48" name="正方形/長方形 47"/>
          <p:cNvSpPr/>
          <p:nvPr/>
        </p:nvSpPr>
        <p:spPr>
          <a:xfrm>
            <a:off x="357158" y="107227"/>
            <a:ext cx="8429748" cy="400110"/>
          </a:xfrm>
          <a:prstGeom prst="rect">
            <a:avLst/>
          </a:prstGeom>
          <a:noFill/>
        </p:spPr>
        <p:txBody>
          <a:bodyPr>
            <a:spAutoFit/>
          </a:bodyPr>
          <a:lstStyle/>
          <a:p>
            <a:pPr algn="ctr" fontAlgn="auto">
              <a:spcBef>
                <a:spcPts val="0"/>
              </a:spcBef>
              <a:spcAft>
                <a:spcPts val="0"/>
              </a:spcAft>
              <a:defRPr/>
            </a:pPr>
            <a:r>
              <a:rPr lang="ja-JP" altLang="en-US"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rPr>
              <a:t>酸性の水溶液（塩酸）の電気泳動によるイオンの移動の様子</a:t>
            </a:r>
            <a:endParaRPr lang="ja-JP" alt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a typeface="+mn-ea"/>
            </a:endParaRPr>
          </a:p>
        </p:txBody>
      </p:sp>
      <p:cxnSp>
        <p:nvCxnSpPr>
          <p:cNvPr id="49" name="直線矢印コネクタ 48"/>
          <p:cNvCxnSpPr/>
          <p:nvPr/>
        </p:nvCxnSpPr>
        <p:spPr>
          <a:xfrm rot="16200000" flipH="1">
            <a:off x="4893469" y="2821782"/>
            <a:ext cx="1214437" cy="28575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21" name="テキスト ボックス 62"/>
          <p:cNvSpPr txBox="1">
            <a:spLocks noChangeArrowheads="1"/>
          </p:cNvSpPr>
          <p:nvPr/>
        </p:nvSpPr>
        <p:spPr bwMode="auto">
          <a:xfrm>
            <a:off x="4500563" y="1928813"/>
            <a:ext cx="1857375" cy="400050"/>
          </a:xfrm>
          <a:prstGeom prst="rect">
            <a:avLst/>
          </a:prstGeom>
          <a:noFill/>
          <a:ln w="9525">
            <a:noFill/>
            <a:miter lim="800000"/>
            <a:headEnd/>
            <a:tailEnd/>
          </a:ln>
        </p:spPr>
        <p:txBody>
          <a:bodyPr>
            <a:spAutoFit/>
          </a:bodyPr>
          <a:lstStyle/>
          <a:p>
            <a:r>
              <a:rPr lang="ja-JP" altLang="en-US" sz="2000" b="1">
                <a:latin typeface="Calibri" pitchFamily="34" charset="0"/>
              </a:rPr>
              <a:t>塩化銅水溶液</a:t>
            </a:r>
          </a:p>
        </p:txBody>
      </p:sp>
      <p:grpSp>
        <p:nvGrpSpPr>
          <p:cNvPr id="5" name="グループ化 76"/>
          <p:cNvGrpSpPr>
            <a:grpSpLocks/>
          </p:cNvGrpSpPr>
          <p:nvPr/>
        </p:nvGrpSpPr>
        <p:grpSpPr bwMode="auto">
          <a:xfrm>
            <a:off x="8154987" y="2786058"/>
            <a:ext cx="989013" cy="1000125"/>
            <a:chOff x="4643438" y="5000636"/>
            <a:chExt cx="988257" cy="1000132"/>
          </a:xfrm>
        </p:grpSpPr>
        <p:grpSp>
          <p:nvGrpSpPr>
            <p:cNvPr id="6" name="グループ化 75"/>
            <p:cNvGrpSpPr>
              <a:grpSpLocks/>
            </p:cNvGrpSpPr>
            <p:nvPr/>
          </p:nvGrpSpPr>
          <p:grpSpPr bwMode="auto">
            <a:xfrm>
              <a:off x="4643438" y="5072074"/>
              <a:ext cx="928694" cy="928694"/>
              <a:chOff x="4643438" y="5072074"/>
              <a:chExt cx="928694" cy="928694"/>
            </a:xfrm>
          </p:grpSpPr>
          <p:sp>
            <p:nvSpPr>
              <p:cNvPr id="39" name="円/楕円 38"/>
              <p:cNvSpPr/>
              <p:nvPr/>
            </p:nvSpPr>
            <p:spPr>
              <a:xfrm>
                <a:off x="4643438" y="5072074"/>
                <a:ext cx="927979" cy="928693"/>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Ｃｕ</a:t>
                </a:r>
              </a:p>
            </p:txBody>
          </p:sp>
          <p:sp>
            <p:nvSpPr>
              <p:cNvPr id="54" name="円/楕円 53"/>
              <p:cNvSpPr/>
              <p:nvPr/>
            </p:nvSpPr>
            <p:spPr>
              <a:xfrm>
                <a:off x="5285885" y="5214950"/>
                <a:ext cx="214148"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6" name="円/楕円 45"/>
              <p:cNvSpPr/>
              <p:nvPr/>
            </p:nvSpPr>
            <p:spPr>
              <a:xfrm>
                <a:off x="5000353" y="5072074"/>
                <a:ext cx="214148"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127" name="テキスト ボックス 72"/>
            <p:cNvSpPr txBox="1">
              <a:spLocks noChangeArrowheads="1"/>
            </p:cNvSpPr>
            <p:nvPr/>
          </p:nvSpPr>
          <p:spPr bwMode="auto">
            <a:xfrm>
              <a:off x="4905252" y="5000636"/>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4128" name="テキスト ボックス 73"/>
            <p:cNvSpPr txBox="1">
              <a:spLocks noChangeArrowheads="1"/>
            </p:cNvSpPr>
            <p:nvPr/>
          </p:nvSpPr>
          <p:spPr bwMode="auto">
            <a:xfrm>
              <a:off x="5203067" y="5143512"/>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sp>
        <p:nvSpPr>
          <p:cNvPr id="57" name="円/楕円 56"/>
          <p:cNvSpPr/>
          <p:nvPr/>
        </p:nvSpPr>
        <p:spPr>
          <a:xfrm flipH="1">
            <a:off x="5143500" y="1143000"/>
            <a:ext cx="214313"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6" name="円/楕円 55"/>
          <p:cNvSpPr/>
          <p:nvPr/>
        </p:nvSpPr>
        <p:spPr>
          <a:xfrm flipH="1">
            <a:off x="4857750" y="928688"/>
            <a:ext cx="214313"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47" name="円/楕円 46"/>
          <p:cNvSpPr/>
          <p:nvPr/>
        </p:nvSpPr>
        <p:spPr>
          <a:xfrm>
            <a:off x="8215313" y="1571612"/>
            <a:ext cx="928687" cy="92868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Ｃｕ</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テキスト ボックス 60"/>
          <p:cNvSpPr txBox="1">
            <a:spLocks noChangeArrowheads="1"/>
          </p:cNvSpPr>
          <p:nvPr/>
        </p:nvSpPr>
        <p:spPr bwMode="auto">
          <a:xfrm>
            <a:off x="4429125" y="1214438"/>
            <a:ext cx="714375" cy="400050"/>
          </a:xfrm>
          <a:prstGeom prst="rect">
            <a:avLst/>
          </a:prstGeom>
          <a:noFill/>
          <a:ln w="9525">
            <a:noFill/>
            <a:miter lim="800000"/>
            <a:headEnd/>
            <a:tailEnd/>
          </a:ln>
        </p:spPr>
        <p:txBody>
          <a:bodyPr>
            <a:spAutoFit/>
          </a:bodyPr>
          <a:lstStyle/>
          <a:p>
            <a:r>
              <a:rPr lang="ja-JP" altLang="en-US" sz="2000" b="1">
                <a:latin typeface="Calibri" pitchFamily="34" charset="0"/>
              </a:rPr>
              <a:t>塩酸</a:t>
            </a:r>
          </a:p>
        </p:txBody>
      </p:sp>
      <p:sp>
        <p:nvSpPr>
          <p:cNvPr id="55" name="正方形/長方形 54"/>
          <p:cNvSpPr/>
          <p:nvPr/>
        </p:nvSpPr>
        <p:spPr>
          <a:xfrm>
            <a:off x="500034" y="142852"/>
            <a:ext cx="8223726" cy="461665"/>
          </a:xfrm>
          <a:prstGeom prst="rect">
            <a:avLst/>
          </a:prstGeom>
          <a:noFill/>
        </p:spPr>
        <p:txBody>
          <a:bodyPr wrap="none">
            <a:spAutoFit/>
          </a:bodyPr>
          <a:lstStyle/>
          <a:p>
            <a:pPr algn="ctr" fontAlgn="auto">
              <a:spcBef>
                <a:spcPts val="0"/>
              </a:spcBef>
              <a:spcAft>
                <a:spcPts val="0"/>
              </a:spcAft>
              <a:defRPr/>
            </a:pPr>
            <a:r>
              <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塩酸の電気分解における電極での電子の授受とイオンの様子</a:t>
            </a:r>
          </a:p>
        </p:txBody>
      </p:sp>
      <p:grpSp>
        <p:nvGrpSpPr>
          <p:cNvPr id="2" name="グループ化 88"/>
          <p:cNvGrpSpPr>
            <a:grpSpLocks/>
          </p:cNvGrpSpPr>
          <p:nvPr/>
        </p:nvGrpSpPr>
        <p:grpSpPr bwMode="auto">
          <a:xfrm>
            <a:off x="928688" y="1071563"/>
            <a:ext cx="7215187" cy="4643437"/>
            <a:chOff x="928662" y="1071546"/>
            <a:chExt cx="7215238" cy="4643470"/>
          </a:xfrm>
        </p:grpSpPr>
        <p:sp>
          <p:nvSpPr>
            <p:cNvPr id="58" name="正方形/長方形 57"/>
            <p:cNvSpPr/>
            <p:nvPr/>
          </p:nvSpPr>
          <p:spPr>
            <a:xfrm>
              <a:off x="928662" y="1071546"/>
              <a:ext cx="2214578" cy="4643470"/>
            </a:xfrm>
            <a:prstGeom prst="rect">
              <a:avLst/>
            </a:prstGeom>
            <a:solidFill>
              <a:srgbClr val="F0FD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9" name="正方形/長方形 58"/>
            <p:cNvSpPr/>
            <p:nvPr/>
          </p:nvSpPr>
          <p:spPr>
            <a:xfrm>
              <a:off x="6000760" y="1071546"/>
              <a:ext cx="2143140" cy="4643470"/>
            </a:xfrm>
            <a:prstGeom prst="rect">
              <a:avLst/>
            </a:prstGeom>
            <a:solidFill>
              <a:srgbClr val="F0FDA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3" name="正方形/長方形 62"/>
            <p:cNvSpPr/>
            <p:nvPr/>
          </p:nvSpPr>
          <p:spPr>
            <a:xfrm>
              <a:off x="2571736" y="2285992"/>
              <a:ext cx="4071967" cy="2714644"/>
            </a:xfrm>
            <a:prstGeom prst="rect">
              <a:avLst/>
            </a:prstGeom>
            <a:solidFill>
              <a:srgbClr val="F0FDA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6" name="台形 65"/>
          <p:cNvSpPr/>
          <p:nvPr/>
        </p:nvSpPr>
        <p:spPr>
          <a:xfrm rot="10800000">
            <a:off x="857250" y="714375"/>
            <a:ext cx="2357438"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9" name="台形 68"/>
          <p:cNvSpPr/>
          <p:nvPr/>
        </p:nvSpPr>
        <p:spPr>
          <a:xfrm rot="10800000">
            <a:off x="5929313" y="714375"/>
            <a:ext cx="2286000"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71" name="直線コネクタ 70"/>
          <p:cNvCxnSpPr>
            <a:stCxn id="66" idx="3"/>
          </p:cNvCxnSpPr>
          <p:nvPr/>
        </p:nvCxnSpPr>
        <p:spPr>
          <a:xfrm rot="10800000" flipV="1">
            <a:off x="928688" y="1000125"/>
            <a:ext cx="0" cy="46434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rot="10800000">
            <a:off x="3143250" y="5000625"/>
            <a:ext cx="2857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rot="5400000">
            <a:off x="5643562" y="5357813"/>
            <a:ext cx="7143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rot="5400000">
            <a:off x="2786062" y="5357813"/>
            <a:ext cx="71437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rot="5400000">
            <a:off x="5393531" y="1678782"/>
            <a:ext cx="12144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rot="5400000">
            <a:off x="2536031" y="1678782"/>
            <a:ext cx="121443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直線コネクタ 76"/>
          <p:cNvCxnSpPr/>
          <p:nvPr/>
        </p:nvCxnSpPr>
        <p:spPr>
          <a:xfrm rot="10800000" flipV="1">
            <a:off x="8143875" y="1071563"/>
            <a:ext cx="0" cy="464343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直線コネクタ 81"/>
          <p:cNvCxnSpPr/>
          <p:nvPr/>
        </p:nvCxnSpPr>
        <p:spPr>
          <a:xfrm rot="10800000">
            <a:off x="3143250" y="2286000"/>
            <a:ext cx="28575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rot="5400000">
            <a:off x="4036219" y="1893094"/>
            <a:ext cx="1071563" cy="42862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1" name="正方形/長方形 90"/>
          <p:cNvSpPr/>
          <p:nvPr/>
        </p:nvSpPr>
        <p:spPr>
          <a:xfrm>
            <a:off x="1357313" y="4071938"/>
            <a:ext cx="785812" cy="21431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2" name="正方形/長方形 91"/>
          <p:cNvSpPr/>
          <p:nvPr/>
        </p:nvSpPr>
        <p:spPr>
          <a:xfrm>
            <a:off x="7000875" y="4071938"/>
            <a:ext cx="785813" cy="2143125"/>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8" name="台形 67"/>
          <p:cNvSpPr/>
          <p:nvPr/>
        </p:nvSpPr>
        <p:spPr>
          <a:xfrm>
            <a:off x="857250" y="5500688"/>
            <a:ext cx="2357438"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67" name="台形 66"/>
          <p:cNvSpPr/>
          <p:nvPr/>
        </p:nvSpPr>
        <p:spPr>
          <a:xfrm>
            <a:off x="5929313" y="5500688"/>
            <a:ext cx="2286000" cy="571500"/>
          </a:xfrm>
          <a:prstGeom prst="trapezoid">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L 字 92"/>
          <p:cNvSpPr/>
          <p:nvPr/>
        </p:nvSpPr>
        <p:spPr>
          <a:xfrm>
            <a:off x="1643063" y="6215063"/>
            <a:ext cx="2214562" cy="428625"/>
          </a:xfrm>
          <a:prstGeom prst="corner">
            <a:avLst>
              <a:gd name="adj1" fmla="val 53562"/>
              <a:gd name="adj2" fmla="val 6187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L 字 93"/>
          <p:cNvSpPr/>
          <p:nvPr/>
        </p:nvSpPr>
        <p:spPr>
          <a:xfrm rot="10800000" flipV="1">
            <a:off x="5214938" y="6215063"/>
            <a:ext cx="2357437" cy="428625"/>
          </a:xfrm>
          <a:prstGeom prst="corner">
            <a:avLst>
              <a:gd name="adj1" fmla="val 57125"/>
              <a:gd name="adj2" fmla="val 7137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正方形/長方形 94"/>
          <p:cNvSpPr/>
          <p:nvPr/>
        </p:nvSpPr>
        <p:spPr>
          <a:xfrm>
            <a:off x="3857625" y="6215063"/>
            <a:ext cx="1285875" cy="5842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6" name="正方形/長方形 95"/>
          <p:cNvSpPr/>
          <p:nvPr/>
        </p:nvSpPr>
        <p:spPr>
          <a:xfrm>
            <a:off x="5143500" y="6357938"/>
            <a:ext cx="71438" cy="3571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45" name="テキスト ボックス 96"/>
          <p:cNvSpPr txBox="1">
            <a:spLocks noChangeArrowheads="1"/>
          </p:cNvSpPr>
          <p:nvPr/>
        </p:nvSpPr>
        <p:spPr bwMode="auto">
          <a:xfrm>
            <a:off x="357188" y="6215063"/>
            <a:ext cx="928687" cy="461962"/>
          </a:xfrm>
          <a:prstGeom prst="rect">
            <a:avLst/>
          </a:prstGeom>
          <a:noFill/>
          <a:ln w="9525">
            <a:noFill/>
            <a:miter lim="800000"/>
            <a:headEnd/>
            <a:tailEnd/>
          </a:ln>
        </p:spPr>
        <p:txBody>
          <a:bodyPr>
            <a:spAutoFit/>
          </a:bodyPr>
          <a:lstStyle/>
          <a:p>
            <a:r>
              <a:rPr lang="ja-JP" altLang="en-US" sz="2400" b="1">
                <a:latin typeface="Calibri" pitchFamily="34" charset="0"/>
              </a:rPr>
              <a:t>－極</a:t>
            </a:r>
          </a:p>
        </p:txBody>
      </p:sp>
      <p:sp>
        <p:nvSpPr>
          <p:cNvPr id="5146" name="テキスト ボックス 97"/>
          <p:cNvSpPr txBox="1">
            <a:spLocks noChangeArrowheads="1"/>
          </p:cNvSpPr>
          <p:nvPr/>
        </p:nvSpPr>
        <p:spPr bwMode="auto">
          <a:xfrm>
            <a:off x="7929563" y="6215063"/>
            <a:ext cx="928687" cy="461962"/>
          </a:xfrm>
          <a:prstGeom prst="rect">
            <a:avLst/>
          </a:prstGeom>
          <a:noFill/>
          <a:ln w="9525">
            <a:noFill/>
            <a:miter lim="800000"/>
            <a:headEnd/>
            <a:tailEnd/>
          </a:ln>
        </p:spPr>
        <p:txBody>
          <a:bodyPr>
            <a:spAutoFit/>
          </a:bodyPr>
          <a:lstStyle/>
          <a:p>
            <a:r>
              <a:rPr lang="ja-JP" altLang="en-US" sz="2400" b="1">
                <a:latin typeface="Calibri" pitchFamily="34" charset="0"/>
              </a:rPr>
              <a:t>＋極</a:t>
            </a:r>
          </a:p>
        </p:txBody>
      </p:sp>
      <p:grpSp>
        <p:nvGrpSpPr>
          <p:cNvPr id="3" name="グループ化 43"/>
          <p:cNvGrpSpPr>
            <a:grpSpLocks/>
          </p:cNvGrpSpPr>
          <p:nvPr/>
        </p:nvGrpSpPr>
        <p:grpSpPr bwMode="auto">
          <a:xfrm>
            <a:off x="142844" y="3857628"/>
            <a:ext cx="690562" cy="642938"/>
            <a:chOff x="8286776" y="1714488"/>
            <a:chExt cx="690442" cy="642942"/>
          </a:xfrm>
        </p:grpSpPr>
        <p:grpSp>
          <p:nvGrpSpPr>
            <p:cNvPr id="4" name="グループ化 38"/>
            <p:cNvGrpSpPr>
              <a:grpSpLocks/>
            </p:cNvGrpSpPr>
            <p:nvPr/>
          </p:nvGrpSpPr>
          <p:grpSpPr bwMode="auto">
            <a:xfrm>
              <a:off x="8286776" y="1714488"/>
              <a:ext cx="642942" cy="642942"/>
              <a:chOff x="8215338" y="1857364"/>
              <a:chExt cx="642942" cy="642942"/>
            </a:xfrm>
          </p:grpSpPr>
          <p:sp>
            <p:nvSpPr>
              <p:cNvPr id="22" name="円/楕円 21"/>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23" name="円/楕円 22"/>
              <p:cNvSpPr/>
              <p:nvPr/>
            </p:nvSpPr>
            <p:spPr>
              <a:xfrm>
                <a:off x="8572463" y="1928802"/>
                <a:ext cx="214276"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180" name="テキスト ボックス 42"/>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5" name="グループ化 44"/>
          <p:cNvGrpSpPr>
            <a:grpSpLocks/>
          </p:cNvGrpSpPr>
          <p:nvPr/>
        </p:nvGrpSpPr>
        <p:grpSpPr bwMode="auto">
          <a:xfrm>
            <a:off x="0" y="857232"/>
            <a:ext cx="690563" cy="642938"/>
            <a:chOff x="8286776" y="1714488"/>
            <a:chExt cx="690442" cy="642942"/>
          </a:xfrm>
        </p:grpSpPr>
        <p:grpSp>
          <p:nvGrpSpPr>
            <p:cNvPr id="6" name="グループ化 38"/>
            <p:cNvGrpSpPr>
              <a:grpSpLocks/>
            </p:cNvGrpSpPr>
            <p:nvPr/>
          </p:nvGrpSpPr>
          <p:grpSpPr bwMode="auto">
            <a:xfrm>
              <a:off x="8286776" y="1714488"/>
              <a:ext cx="642942" cy="642942"/>
              <a:chOff x="8215338" y="1857364"/>
              <a:chExt cx="642942" cy="642942"/>
            </a:xfrm>
          </p:grpSpPr>
          <p:sp>
            <p:nvSpPr>
              <p:cNvPr id="49" name="円/楕円 48"/>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0" name="円/楕円 49"/>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176"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7" name="グループ化 31"/>
          <p:cNvGrpSpPr>
            <a:grpSpLocks/>
          </p:cNvGrpSpPr>
          <p:nvPr/>
        </p:nvGrpSpPr>
        <p:grpSpPr bwMode="auto">
          <a:xfrm>
            <a:off x="8429625" y="1785926"/>
            <a:ext cx="714375" cy="642937"/>
            <a:chOff x="5000628" y="1214422"/>
            <a:chExt cx="714380" cy="642942"/>
          </a:xfrm>
        </p:grpSpPr>
        <p:sp>
          <p:nvSpPr>
            <p:cNvPr id="33" name="円/楕円 32"/>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8" name="グループ化 31"/>
          <p:cNvGrpSpPr>
            <a:grpSpLocks/>
          </p:cNvGrpSpPr>
          <p:nvPr/>
        </p:nvGrpSpPr>
        <p:grpSpPr bwMode="auto">
          <a:xfrm>
            <a:off x="8429625" y="928670"/>
            <a:ext cx="714375" cy="642937"/>
            <a:chOff x="5000628" y="1214422"/>
            <a:chExt cx="714380" cy="642942"/>
          </a:xfrm>
        </p:grpSpPr>
        <p:sp>
          <p:nvSpPr>
            <p:cNvPr id="52" name="円/楕円 51"/>
            <p:cNvSpPr/>
            <p:nvPr/>
          </p:nvSpPr>
          <p:spPr>
            <a:xfrm>
              <a:off x="5000628" y="1214422"/>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53" name="円/楕円 52"/>
            <p:cNvSpPr/>
            <p:nvPr/>
          </p:nvSpPr>
          <p:spPr>
            <a:xfrm flipH="1">
              <a:off x="5500695" y="1214422"/>
              <a:ext cx="214313"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9" name="グループ化 102"/>
          <p:cNvGrpSpPr>
            <a:grpSpLocks/>
          </p:cNvGrpSpPr>
          <p:nvPr/>
        </p:nvGrpSpPr>
        <p:grpSpPr bwMode="auto">
          <a:xfrm>
            <a:off x="8072437" y="2714620"/>
            <a:ext cx="1071563" cy="642937"/>
            <a:chOff x="142844" y="2714620"/>
            <a:chExt cx="1071570" cy="642942"/>
          </a:xfrm>
        </p:grpSpPr>
        <p:sp>
          <p:nvSpPr>
            <p:cNvPr id="56" name="円/楕円 55"/>
            <p:cNvSpPr/>
            <p:nvPr/>
          </p:nvSpPr>
          <p:spPr>
            <a:xfrm>
              <a:off x="571472" y="2714620"/>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0" name="円/楕円 59"/>
            <p:cNvSpPr/>
            <p:nvPr/>
          </p:nvSpPr>
          <p:spPr>
            <a:xfrm>
              <a:off x="142844" y="2714620"/>
              <a:ext cx="642942"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grpSp>
      <p:sp>
        <p:nvSpPr>
          <p:cNvPr id="64" name="円/楕円 63"/>
          <p:cNvSpPr/>
          <p:nvPr/>
        </p:nvSpPr>
        <p:spPr>
          <a:xfrm>
            <a:off x="0" y="3071810"/>
            <a:ext cx="642938"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70" name="円/楕円 69"/>
          <p:cNvSpPr/>
          <p:nvPr/>
        </p:nvSpPr>
        <p:spPr>
          <a:xfrm>
            <a:off x="0" y="2285992"/>
            <a:ext cx="642938"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35" name="円/楕円 34"/>
          <p:cNvSpPr/>
          <p:nvPr/>
        </p:nvSpPr>
        <p:spPr>
          <a:xfrm flipH="1">
            <a:off x="4214813" y="6500813"/>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7" name="円/楕円 56"/>
          <p:cNvSpPr/>
          <p:nvPr/>
        </p:nvSpPr>
        <p:spPr>
          <a:xfrm flipH="1">
            <a:off x="4500563" y="628650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10" name="グループ化 79"/>
          <p:cNvGrpSpPr>
            <a:grpSpLocks/>
          </p:cNvGrpSpPr>
          <p:nvPr/>
        </p:nvGrpSpPr>
        <p:grpSpPr bwMode="auto">
          <a:xfrm>
            <a:off x="0" y="1571612"/>
            <a:ext cx="1143000" cy="642937"/>
            <a:chOff x="6929454" y="1714488"/>
            <a:chExt cx="1143008" cy="642942"/>
          </a:xfrm>
        </p:grpSpPr>
        <p:sp>
          <p:nvSpPr>
            <p:cNvPr id="62" name="円/楕円 61"/>
            <p:cNvSpPr/>
            <p:nvPr/>
          </p:nvSpPr>
          <p:spPr>
            <a:xfrm>
              <a:off x="6929454" y="1714488"/>
              <a:ext cx="642943"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46" name="円/楕円 45"/>
            <p:cNvSpPr/>
            <p:nvPr/>
          </p:nvSpPr>
          <p:spPr>
            <a:xfrm>
              <a:off x="7429521" y="1714488"/>
              <a:ext cx="642941"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grpSp>
        <p:nvGrpSpPr>
          <p:cNvPr id="11" name="グループ化 85"/>
          <p:cNvGrpSpPr>
            <a:grpSpLocks/>
          </p:cNvGrpSpPr>
          <p:nvPr/>
        </p:nvGrpSpPr>
        <p:grpSpPr bwMode="auto">
          <a:xfrm>
            <a:off x="8429625" y="5000636"/>
            <a:ext cx="714375" cy="642937"/>
            <a:chOff x="6858016" y="3929066"/>
            <a:chExt cx="714380" cy="642942"/>
          </a:xfrm>
        </p:grpSpPr>
        <p:sp>
          <p:nvSpPr>
            <p:cNvPr id="79" name="円/楕円 78"/>
            <p:cNvSpPr/>
            <p:nvPr/>
          </p:nvSpPr>
          <p:spPr>
            <a:xfrm>
              <a:off x="6858016" y="3929066"/>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81" name="円/楕円 80"/>
            <p:cNvSpPr/>
            <p:nvPr/>
          </p:nvSpPr>
          <p:spPr>
            <a:xfrm flipH="1">
              <a:off x="7358083" y="4000504"/>
              <a:ext cx="214313" cy="2143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12" name="グループ化 86"/>
          <p:cNvGrpSpPr>
            <a:grpSpLocks/>
          </p:cNvGrpSpPr>
          <p:nvPr/>
        </p:nvGrpSpPr>
        <p:grpSpPr bwMode="auto">
          <a:xfrm>
            <a:off x="8429625" y="5715016"/>
            <a:ext cx="714375" cy="642937"/>
            <a:chOff x="6715140" y="4643446"/>
            <a:chExt cx="714380" cy="642942"/>
          </a:xfrm>
        </p:grpSpPr>
        <p:sp>
          <p:nvSpPr>
            <p:cNvPr id="78" name="円/楕円 77"/>
            <p:cNvSpPr/>
            <p:nvPr/>
          </p:nvSpPr>
          <p:spPr>
            <a:xfrm>
              <a:off x="6715140" y="4643446"/>
              <a:ext cx="642943"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83" name="円/楕円 82"/>
            <p:cNvSpPr/>
            <p:nvPr/>
          </p:nvSpPr>
          <p:spPr>
            <a:xfrm flipH="1">
              <a:off x="7215207" y="4714884"/>
              <a:ext cx="214313" cy="214315"/>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90" name="円/楕円 89"/>
          <p:cNvSpPr/>
          <p:nvPr/>
        </p:nvSpPr>
        <p:spPr>
          <a:xfrm>
            <a:off x="8501062" y="4286256"/>
            <a:ext cx="642938"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99" name="円/楕円 98"/>
          <p:cNvSpPr/>
          <p:nvPr/>
        </p:nvSpPr>
        <p:spPr>
          <a:xfrm flipH="1">
            <a:off x="4714876" y="5357826"/>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01" name="円/楕円 100"/>
          <p:cNvSpPr/>
          <p:nvPr/>
        </p:nvSpPr>
        <p:spPr>
          <a:xfrm>
            <a:off x="8501062" y="3500438"/>
            <a:ext cx="642938" cy="642937"/>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102" name="円/楕円 101"/>
          <p:cNvSpPr/>
          <p:nvPr/>
        </p:nvSpPr>
        <p:spPr>
          <a:xfrm flipH="1">
            <a:off x="5000628" y="5500702"/>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888338" y="1614488"/>
            <a:ext cx="7404117" cy="32898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5041949" y="1614488"/>
            <a:ext cx="1330251" cy="32898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8043813" y="1741536"/>
            <a:ext cx="968721" cy="3049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68259" y="1734630"/>
            <a:ext cx="947358" cy="3049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3" name="テキスト ボックス 60"/>
          <p:cNvSpPr txBox="1">
            <a:spLocks noChangeArrowheads="1"/>
          </p:cNvSpPr>
          <p:nvPr/>
        </p:nvSpPr>
        <p:spPr bwMode="auto">
          <a:xfrm>
            <a:off x="3088491" y="846630"/>
            <a:ext cx="2851661" cy="40005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塩酸をしみ込ませた</a:t>
            </a:r>
            <a:r>
              <a:rPr lang="ja-JP" altLang="en-US" sz="2000" b="1" dirty="0" err="1" smtClean="0">
                <a:latin typeface="Calibri" pitchFamily="34" charset="0"/>
              </a:rPr>
              <a:t>ろ</a:t>
            </a:r>
            <a:r>
              <a:rPr lang="ja-JP" altLang="en-US" sz="2000" b="1" dirty="0" smtClean="0">
                <a:latin typeface="Calibri" pitchFamily="34" charset="0"/>
              </a:rPr>
              <a:t>紙</a:t>
            </a:r>
            <a:endParaRPr lang="ja-JP" altLang="en-US" sz="2000" b="1" dirty="0">
              <a:latin typeface="Calibri" pitchFamily="34" charset="0"/>
            </a:endParaRPr>
          </a:p>
        </p:txBody>
      </p:sp>
      <p:sp>
        <p:nvSpPr>
          <p:cNvPr id="55" name="正方形/長方形 54"/>
          <p:cNvSpPr/>
          <p:nvPr/>
        </p:nvSpPr>
        <p:spPr>
          <a:xfrm>
            <a:off x="605832" y="142852"/>
            <a:ext cx="8012129" cy="461665"/>
          </a:xfrm>
          <a:prstGeom prst="rect">
            <a:avLst/>
          </a:prstGeom>
          <a:noFill/>
        </p:spPr>
        <p:txBody>
          <a:bodyPr wrap="none">
            <a:spAutoFit/>
          </a:bodyPr>
          <a:lstStyle/>
          <a:p>
            <a:pPr algn="ctr" fontAlgn="auto">
              <a:spcBef>
                <a:spcPts val="0"/>
              </a:spcBef>
              <a:spcAft>
                <a:spcPts val="0"/>
              </a:spcAft>
              <a:defRPr/>
            </a:pP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酸性</a:t>
            </a:r>
            <a:r>
              <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の水溶液（塩酸）の電気泳動によるイオンの移動の</a:t>
            </a: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様子</a:t>
            </a:r>
            <a:endPar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endParaRPr>
          </a:p>
        </p:txBody>
      </p:sp>
      <p:sp>
        <p:nvSpPr>
          <p:cNvPr id="91" name="正方形/長方形 90"/>
          <p:cNvSpPr/>
          <p:nvPr/>
        </p:nvSpPr>
        <p:spPr>
          <a:xfrm>
            <a:off x="3995936" y="1521617"/>
            <a:ext cx="1040405" cy="3406765"/>
          </a:xfrm>
          <a:prstGeom prst="rect">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L 字 92"/>
          <p:cNvSpPr/>
          <p:nvPr/>
        </p:nvSpPr>
        <p:spPr>
          <a:xfrm>
            <a:off x="395536" y="4791113"/>
            <a:ext cx="3462089" cy="1306702"/>
          </a:xfrm>
          <a:prstGeom prst="corner">
            <a:avLst>
              <a:gd name="adj1" fmla="val 27615"/>
              <a:gd name="adj2" fmla="val 3042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L 字 93"/>
          <p:cNvSpPr/>
          <p:nvPr/>
        </p:nvSpPr>
        <p:spPr>
          <a:xfrm rot="10800000" flipV="1">
            <a:off x="5143496" y="4791113"/>
            <a:ext cx="3676975" cy="1328392"/>
          </a:xfrm>
          <a:prstGeom prst="corner">
            <a:avLst>
              <a:gd name="adj1" fmla="val 28309"/>
              <a:gd name="adj2" fmla="val 3113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正方形/長方形 94"/>
          <p:cNvSpPr/>
          <p:nvPr/>
        </p:nvSpPr>
        <p:spPr>
          <a:xfrm>
            <a:off x="3802866" y="5533953"/>
            <a:ext cx="1474168" cy="84667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45" name="テキスト ボックス 96"/>
          <p:cNvSpPr txBox="1">
            <a:spLocks noChangeArrowheads="1"/>
          </p:cNvSpPr>
          <p:nvPr/>
        </p:nvSpPr>
        <p:spPr bwMode="auto">
          <a:xfrm>
            <a:off x="5331791" y="6212208"/>
            <a:ext cx="928687" cy="461962"/>
          </a:xfrm>
          <a:prstGeom prst="rect">
            <a:avLst/>
          </a:prstGeom>
          <a:noFill/>
          <a:ln w="9525">
            <a:noFill/>
            <a:miter lim="800000"/>
            <a:headEnd/>
            <a:tailEnd/>
          </a:ln>
        </p:spPr>
        <p:txBody>
          <a:bodyPr>
            <a:spAutoFit/>
          </a:bodyPr>
          <a:lstStyle/>
          <a:p>
            <a:r>
              <a:rPr lang="ja-JP" altLang="en-US" sz="2400" b="1" dirty="0">
                <a:latin typeface="Calibri" pitchFamily="34" charset="0"/>
              </a:rPr>
              <a:t>－極</a:t>
            </a:r>
          </a:p>
        </p:txBody>
      </p:sp>
      <p:sp>
        <p:nvSpPr>
          <p:cNvPr id="5146" name="テキスト ボックス 97"/>
          <p:cNvSpPr txBox="1">
            <a:spLocks noChangeArrowheads="1"/>
          </p:cNvSpPr>
          <p:nvPr/>
        </p:nvSpPr>
        <p:spPr bwMode="auto">
          <a:xfrm>
            <a:off x="2751589" y="6149642"/>
            <a:ext cx="928687" cy="461962"/>
          </a:xfrm>
          <a:prstGeom prst="rect">
            <a:avLst/>
          </a:prstGeom>
          <a:noFill/>
          <a:ln w="9525">
            <a:noFill/>
            <a:miter lim="800000"/>
            <a:headEnd/>
            <a:tailEnd/>
          </a:ln>
        </p:spPr>
        <p:txBody>
          <a:bodyPr>
            <a:spAutoFit/>
          </a:bodyPr>
          <a:lstStyle/>
          <a:p>
            <a:r>
              <a:rPr lang="ja-JP" altLang="en-US" sz="2400" b="1" dirty="0">
                <a:latin typeface="Calibri" pitchFamily="34" charset="0"/>
              </a:rPr>
              <a:t>＋極</a:t>
            </a:r>
          </a:p>
        </p:txBody>
      </p:sp>
      <p:grpSp>
        <p:nvGrpSpPr>
          <p:cNvPr id="5" name="グループ化 44"/>
          <p:cNvGrpSpPr>
            <a:grpSpLocks/>
          </p:cNvGrpSpPr>
          <p:nvPr/>
        </p:nvGrpSpPr>
        <p:grpSpPr bwMode="auto">
          <a:xfrm>
            <a:off x="3887943" y="1734630"/>
            <a:ext cx="690563" cy="642938"/>
            <a:chOff x="8286776" y="1714488"/>
            <a:chExt cx="690442" cy="642942"/>
          </a:xfrm>
        </p:grpSpPr>
        <p:grpSp>
          <p:nvGrpSpPr>
            <p:cNvPr id="6" name="グループ化 38"/>
            <p:cNvGrpSpPr>
              <a:grpSpLocks/>
            </p:cNvGrpSpPr>
            <p:nvPr/>
          </p:nvGrpSpPr>
          <p:grpSpPr bwMode="auto">
            <a:xfrm>
              <a:off x="8286776" y="1714488"/>
              <a:ext cx="642942" cy="642942"/>
              <a:chOff x="8215338" y="1857364"/>
              <a:chExt cx="642942" cy="642942"/>
            </a:xfrm>
          </p:grpSpPr>
          <p:sp>
            <p:nvSpPr>
              <p:cNvPr id="49" name="円/楕円 48"/>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0" name="円/楕円 49"/>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176"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15" name="グループ化 14"/>
          <p:cNvGrpSpPr/>
          <p:nvPr/>
        </p:nvGrpSpPr>
        <p:grpSpPr>
          <a:xfrm>
            <a:off x="3852224" y="2771090"/>
            <a:ext cx="714375" cy="642937"/>
            <a:chOff x="8429625" y="1785926"/>
            <a:chExt cx="714375" cy="642937"/>
          </a:xfrm>
        </p:grpSpPr>
        <p:sp>
          <p:nvSpPr>
            <p:cNvPr id="33" name="円/楕円 32"/>
            <p:cNvSpPr/>
            <p:nvPr/>
          </p:nvSpPr>
          <p:spPr bwMode="auto">
            <a:xfrm>
              <a:off x="8429625" y="1785926"/>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bwMode="auto">
            <a:xfrm flipH="1">
              <a:off x="8929688" y="1785926"/>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14" name="グループ化 13"/>
          <p:cNvGrpSpPr/>
          <p:nvPr/>
        </p:nvGrpSpPr>
        <p:grpSpPr>
          <a:xfrm>
            <a:off x="4464842" y="2228576"/>
            <a:ext cx="714375" cy="642937"/>
            <a:chOff x="8429625" y="928670"/>
            <a:chExt cx="714375" cy="642937"/>
          </a:xfrm>
        </p:grpSpPr>
        <p:sp>
          <p:nvSpPr>
            <p:cNvPr id="52" name="円/楕円 51"/>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53" name="円/楕円 52"/>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35" name="円/楕円 34"/>
          <p:cNvSpPr/>
          <p:nvPr/>
        </p:nvSpPr>
        <p:spPr>
          <a:xfrm flipH="1">
            <a:off x="4629724" y="5957288"/>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7" name="円/楕円 56"/>
          <p:cNvSpPr/>
          <p:nvPr/>
        </p:nvSpPr>
        <p:spPr>
          <a:xfrm flipH="1">
            <a:off x="4321969" y="585765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16" name="グループ化 15"/>
          <p:cNvGrpSpPr/>
          <p:nvPr/>
        </p:nvGrpSpPr>
        <p:grpSpPr>
          <a:xfrm>
            <a:off x="4399011" y="3723888"/>
            <a:ext cx="714375" cy="642937"/>
            <a:chOff x="8429625" y="5000636"/>
            <a:chExt cx="714375" cy="642937"/>
          </a:xfrm>
        </p:grpSpPr>
        <p:sp>
          <p:nvSpPr>
            <p:cNvPr id="79" name="円/楕円 78"/>
            <p:cNvSpPr/>
            <p:nvPr/>
          </p:nvSpPr>
          <p:spPr bwMode="auto">
            <a:xfrm>
              <a:off x="8429625" y="5000636"/>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81" name="円/楕円 80"/>
            <p:cNvSpPr/>
            <p:nvPr/>
          </p:nvSpPr>
          <p:spPr bwMode="auto">
            <a:xfrm flipH="1">
              <a:off x="8929688" y="5072073"/>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99" name="円/楕円 98"/>
          <p:cNvSpPr/>
          <p:nvPr/>
        </p:nvSpPr>
        <p:spPr>
          <a:xfrm flipH="1">
            <a:off x="4620724" y="5716906"/>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02" name="円/楕円 101"/>
          <p:cNvSpPr/>
          <p:nvPr/>
        </p:nvSpPr>
        <p:spPr>
          <a:xfrm flipH="1">
            <a:off x="4929186" y="5852861"/>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84" name="グループ化 44"/>
          <p:cNvGrpSpPr>
            <a:grpSpLocks/>
          </p:cNvGrpSpPr>
          <p:nvPr/>
        </p:nvGrpSpPr>
        <p:grpSpPr bwMode="auto">
          <a:xfrm>
            <a:off x="4539950" y="3000700"/>
            <a:ext cx="690563" cy="642938"/>
            <a:chOff x="8286776" y="1714488"/>
            <a:chExt cx="690442" cy="642942"/>
          </a:xfrm>
        </p:grpSpPr>
        <p:grpSp>
          <p:nvGrpSpPr>
            <p:cNvPr id="85" name="グループ化 38"/>
            <p:cNvGrpSpPr>
              <a:grpSpLocks/>
            </p:cNvGrpSpPr>
            <p:nvPr/>
          </p:nvGrpSpPr>
          <p:grpSpPr bwMode="auto">
            <a:xfrm>
              <a:off x="8286776" y="1714488"/>
              <a:ext cx="642942" cy="642942"/>
              <a:chOff x="8215338" y="1857364"/>
              <a:chExt cx="642942" cy="642942"/>
            </a:xfrm>
          </p:grpSpPr>
          <p:sp>
            <p:nvSpPr>
              <p:cNvPr id="87" name="円/楕円 86"/>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88" name="円/楕円 87"/>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6"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89" name="グループ化 44"/>
          <p:cNvGrpSpPr>
            <a:grpSpLocks/>
          </p:cNvGrpSpPr>
          <p:nvPr/>
        </p:nvGrpSpPr>
        <p:grpSpPr bwMode="auto">
          <a:xfrm>
            <a:off x="3809998" y="4148175"/>
            <a:ext cx="690563" cy="642938"/>
            <a:chOff x="8286776" y="1714488"/>
            <a:chExt cx="690442" cy="642942"/>
          </a:xfrm>
        </p:grpSpPr>
        <p:grpSp>
          <p:nvGrpSpPr>
            <p:cNvPr id="97" name="グループ化 38"/>
            <p:cNvGrpSpPr>
              <a:grpSpLocks/>
            </p:cNvGrpSpPr>
            <p:nvPr/>
          </p:nvGrpSpPr>
          <p:grpSpPr bwMode="auto">
            <a:xfrm>
              <a:off x="8286776" y="1714488"/>
              <a:ext cx="642942" cy="642942"/>
              <a:chOff x="8215338" y="1857364"/>
              <a:chExt cx="642942" cy="642942"/>
            </a:xfrm>
          </p:grpSpPr>
          <p:sp>
            <p:nvSpPr>
              <p:cNvPr id="100" name="円/楕円 99"/>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103" name="円/楕円 102"/>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98"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sp>
        <p:nvSpPr>
          <p:cNvPr id="105" name="テキスト ボックス 60"/>
          <p:cNvSpPr txBox="1">
            <a:spLocks noChangeArrowheads="1"/>
          </p:cNvSpPr>
          <p:nvPr/>
        </p:nvSpPr>
        <p:spPr bwMode="auto">
          <a:xfrm>
            <a:off x="8018058" y="646545"/>
            <a:ext cx="984151"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炭素棒</a:t>
            </a:r>
            <a:endParaRPr lang="ja-JP" altLang="en-US" sz="2000" b="1" dirty="0">
              <a:latin typeface="Calibri" pitchFamily="34" charset="0"/>
            </a:endParaRPr>
          </a:p>
        </p:txBody>
      </p:sp>
      <p:sp>
        <p:nvSpPr>
          <p:cNvPr id="106" name="テキスト ボックス 60"/>
          <p:cNvSpPr txBox="1">
            <a:spLocks noChangeArrowheads="1"/>
          </p:cNvSpPr>
          <p:nvPr/>
        </p:nvSpPr>
        <p:spPr bwMode="auto">
          <a:xfrm>
            <a:off x="50453" y="653903"/>
            <a:ext cx="984151"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炭素棒</a:t>
            </a:r>
            <a:endParaRPr lang="ja-JP" altLang="en-US" sz="2000" b="1" dirty="0">
              <a:latin typeface="Calibri" pitchFamily="34" charset="0"/>
            </a:endParaRPr>
          </a:p>
        </p:txBody>
      </p:sp>
      <p:cxnSp>
        <p:nvCxnSpPr>
          <p:cNvPr id="107" name="直線矢印コネクタ 106"/>
          <p:cNvCxnSpPr>
            <a:stCxn id="112" idx="2"/>
          </p:cNvCxnSpPr>
          <p:nvPr/>
        </p:nvCxnSpPr>
        <p:spPr>
          <a:xfrm flipH="1">
            <a:off x="8292456" y="1427840"/>
            <a:ext cx="265662" cy="531378"/>
          </a:xfrm>
          <a:prstGeom prst="straightConnector1">
            <a:avLst/>
          </a:prstGeom>
          <a:ln w="254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a:off x="702758" y="1427840"/>
            <a:ext cx="185580" cy="629560"/>
          </a:xfrm>
          <a:prstGeom prst="straightConnector1">
            <a:avLst/>
          </a:prstGeom>
          <a:ln w="254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4464843" y="1182490"/>
            <a:ext cx="164881" cy="490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9" name="円/楕円 108"/>
          <p:cNvSpPr/>
          <p:nvPr/>
        </p:nvSpPr>
        <p:spPr>
          <a:xfrm flipH="1">
            <a:off x="4102256" y="6005573"/>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10" name="円/楕円 109"/>
          <p:cNvSpPr/>
          <p:nvPr/>
        </p:nvSpPr>
        <p:spPr>
          <a:xfrm flipH="1">
            <a:off x="4071897" y="5716906"/>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11" name="テキスト ボックス 60"/>
          <p:cNvSpPr txBox="1">
            <a:spLocks noChangeArrowheads="1"/>
          </p:cNvSpPr>
          <p:nvPr/>
        </p:nvSpPr>
        <p:spPr bwMode="auto">
          <a:xfrm>
            <a:off x="3869386" y="5084214"/>
            <a:ext cx="1242064"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電源装置</a:t>
            </a:r>
            <a:endParaRPr lang="ja-JP" altLang="en-US" sz="2000" b="1" dirty="0">
              <a:latin typeface="Calibri" pitchFamily="34" charset="0"/>
            </a:endParaRPr>
          </a:p>
        </p:txBody>
      </p:sp>
      <p:sp>
        <p:nvSpPr>
          <p:cNvPr id="112" name="テキスト ボックス 96"/>
          <p:cNvSpPr txBox="1">
            <a:spLocks noChangeArrowheads="1"/>
          </p:cNvSpPr>
          <p:nvPr/>
        </p:nvSpPr>
        <p:spPr bwMode="auto">
          <a:xfrm>
            <a:off x="8018058" y="1027730"/>
            <a:ext cx="1080120" cy="400110"/>
          </a:xfrm>
          <a:prstGeom prst="rect">
            <a:avLst/>
          </a:prstGeom>
          <a:noFill/>
          <a:ln w="9525">
            <a:noFill/>
            <a:miter lim="800000"/>
            <a:headEnd/>
            <a:tailEnd/>
          </a:ln>
        </p:spPr>
        <p:txBody>
          <a:bodyPr wrap="square">
            <a:spAutoFit/>
          </a:bodyPr>
          <a:lstStyle/>
          <a:p>
            <a:r>
              <a:rPr lang="ja-JP" altLang="en-US" sz="2000" b="1" dirty="0">
                <a:latin typeface="Calibri" pitchFamily="34" charset="0"/>
              </a:rPr>
              <a:t>－</a:t>
            </a:r>
            <a:r>
              <a:rPr lang="ja-JP" altLang="en-US" sz="2000" b="1" dirty="0" smtClean="0">
                <a:latin typeface="Calibri" pitchFamily="34" charset="0"/>
              </a:rPr>
              <a:t>極側</a:t>
            </a:r>
            <a:endParaRPr lang="ja-JP" altLang="en-US" sz="2000" b="1" dirty="0">
              <a:latin typeface="Calibri" pitchFamily="34" charset="0"/>
            </a:endParaRPr>
          </a:p>
        </p:txBody>
      </p:sp>
      <p:sp>
        <p:nvSpPr>
          <p:cNvPr id="113" name="テキスト ボックス 97"/>
          <p:cNvSpPr txBox="1">
            <a:spLocks noChangeArrowheads="1"/>
          </p:cNvSpPr>
          <p:nvPr/>
        </p:nvSpPr>
        <p:spPr bwMode="auto">
          <a:xfrm>
            <a:off x="122202" y="1021471"/>
            <a:ext cx="1247864" cy="400110"/>
          </a:xfrm>
          <a:prstGeom prst="rect">
            <a:avLst/>
          </a:prstGeom>
          <a:noFill/>
          <a:ln w="9525">
            <a:noFill/>
            <a:miter lim="800000"/>
            <a:headEnd/>
            <a:tailEnd/>
          </a:ln>
        </p:spPr>
        <p:txBody>
          <a:bodyPr wrap="square">
            <a:spAutoFit/>
          </a:bodyPr>
          <a:lstStyle/>
          <a:p>
            <a:r>
              <a:rPr lang="ja-JP" altLang="en-US" sz="2000" b="1" dirty="0">
                <a:latin typeface="Calibri" pitchFamily="34" charset="0"/>
              </a:rPr>
              <a:t>＋</a:t>
            </a:r>
            <a:r>
              <a:rPr lang="ja-JP" altLang="en-US" sz="2000" b="1" dirty="0" smtClean="0">
                <a:latin typeface="Calibri" pitchFamily="34" charset="0"/>
              </a:rPr>
              <a:t>極側</a:t>
            </a:r>
            <a:endParaRPr lang="ja-JP" altLang="en-US" sz="2000" b="1" dirty="0">
              <a:latin typeface="Calibri" pitchFamily="34" charset="0"/>
            </a:endParaRPr>
          </a:p>
        </p:txBody>
      </p:sp>
    </p:spTree>
    <p:extLst>
      <p:ext uri="{BB962C8B-B14F-4D97-AF65-F5344CB8AC3E}">
        <p14:creationId xmlns:p14="http://schemas.microsoft.com/office/powerpoint/2010/main" val="309449949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3.88889E-6 -4.07407E-6 C 0.01441 0.00278 0.02813 0.00625 0.04219 0.01112 C 0.04671 0.01274 0.05365 0.01737 0.05851 0.0176 C 0.0875 0.01852 0.11667 0.01875 0.14566 0.01922 C 0.25139 0.01829 0.30452 0.01899 0.38993 0.01274 C 0.39289 0.01227 0.39584 0.01158 0.39862 0.01112 C 0.40365 0.01042 0.40868 0.01042 0.41355 0.00973 C 0.4158 0.00949 0.41789 0.0088 0.4198 0.00811 C 0.42257 0.00718 0.42743 0.00487 0.42743 0.0051 C 0.42813 0.00324 0.42865 0.00139 0.42969 -4.07407E-6 C 0.43091 -0.00138 0.43282 -0.00138 0.43368 -0.00301 C 0.43594 -0.00763 0.43716 -0.01643 0.43837 -0.02222 C 0.4375 -0.07546 0.43976 -0.06689 0.4349 -0.09652 C 0.43577 -0.11226 0.43698 -0.12152 0.43837 -0.13611 C 0.43733 -0.17199 0.43594 -0.18426 0.42743 -0.21527 C 0.42309 -0.24722 0.41424 -0.27824 0.4099 -0.31018 C 0.40712 -0.36643 0.41112 -0.42199 0.41493 -0.47777 C 0.41389 -0.50694 0.41893 -0.51666 0.39862 -0.52546 C 0.39341 -0.52754 0.39618 -0.52708 0.38993 -0.52708 " pathEditMode="relative" rAng="0" ptsTypes="ffffffffffffffffffA">
                                      <p:cBhvr>
                                        <p:cTn id="6" dur="2000" fill="hold"/>
                                        <p:tgtEl>
                                          <p:spTgt spid="99"/>
                                        </p:tgtEl>
                                        <p:attrNameLst>
                                          <p:attrName>ppt_x</p:attrName>
                                          <p:attrName>ppt_y</p:attrName>
                                        </p:attrNameLst>
                                      </p:cBhvr>
                                      <p:rCtr x="21979" y="-25417"/>
                                    </p:animMotion>
                                  </p:childTnLst>
                                </p:cTn>
                              </p:par>
                              <p:par>
                                <p:cTn id="7" presetID="0" presetClass="path" presetSubtype="0" accel="50000" decel="50000" fill="hold" grpId="0" nodeType="withEffect">
                                  <p:stCondLst>
                                    <p:cond delay="0"/>
                                  </p:stCondLst>
                                  <p:childTnLst>
                                    <p:animMotion origin="layout" path="M -4.44444E-6 -0.00023 C 0.04497 0.00486 -0.00347 -0.00023 0.1 0.00278 C 0.12553 0.00347 0.17709 0.00602 0.17709 0.00625 C 0.22223 0.00533 0.32188 0.0132 0.37691 -0.01134 C 0.38125 -0.01528 0.38143 -0.01875 0.38421 -0.02407 C 0.38681 -0.03403 0.38889 -0.04259 0.39011 -0.05301 C 0.38976 -0.06875 0.38976 -0.08472 0.38889 -0.10069 C 0.38803 -0.11759 0.38334 -0.13472 0.38178 -0.15185 C 0.38247 -0.17778 0.38056 -0.2044 0.38889 -0.22824 C 0.39098 -0.2419 0.3948 -0.25509 0.39862 -0.26805 C 0.40105 -0.27639 0.40209 -0.28449 0.40573 -0.2919 C 0.40764 -0.30116 0.40938 -0.30995 0.4132 -0.31759 C 0.41476 -0.32685 0.41667 -0.33704 0.4191 -0.34606 C 0.42188 -0.37083 0.41893 -0.39444 0.41077 -0.41643 C 0.40903 -0.42083 0.40782 -0.42731 0.40469 -0.43079 C 0.39983 -0.43657 0.39271 -0.44305 0.38664 -0.44653 C 0.38594 -0.44699 0.37796 -0.45046 0.3757 -0.45139 C 0.37448 -0.45185 0.37205 -0.45301 0.37205 -0.45278 C 0.36893 -0.45278 0.35348 -0.44977 0.34671 -0.44977 " pathEditMode="relative" rAng="0" ptsTypes="ffffffffffffffffffA">
                                      <p:cBhvr>
                                        <p:cTn id="8" dur="2000" fill="hold"/>
                                        <p:tgtEl>
                                          <p:spTgt spid="102"/>
                                        </p:tgtEl>
                                        <p:attrNameLst>
                                          <p:attrName>ppt_x</p:attrName>
                                          <p:attrName>ppt_y</p:attrName>
                                        </p:attrNameLst>
                                      </p:cBhvr>
                                      <p:rCtr x="20920" y="-21968"/>
                                    </p:animMotion>
                                  </p:childTnLst>
                                </p:cTn>
                              </p:par>
                              <p:par>
                                <p:cTn id="9" presetID="0" presetClass="path" presetSubtype="0" accel="50000" decel="50000" fill="hold" grpId="0" nodeType="withEffect">
                                  <p:stCondLst>
                                    <p:cond delay="0"/>
                                  </p:stCondLst>
                                  <p:childTnLst>
                                    <p:animMotion origin="layout" path="M 0.00573 -0.00486 C 0.03785 -0.01945 0.06927 -0.01366 0.10452 -0.01435 C 0.12396 -0.01713 0.14323 -0.02153 0.16285 -0.02384 C 0.17691 -0.02708 0.1915 -0.02732 0.20573 -0.0287 C 0.21337 -0.03218 0.22153 -0.03171 0.22952 -0.03333 C 0.25104 -0.04329 0.29462 -0.03519 0.30452 -0.03495 C 0.32153 -0.03241 0.33872 -0.03032 0.35573 -0.0287 C 0.37205 -0.02431 0.3908 -0.02431 0.40677 -0.03195 C 0.41111 -0.03403 0.41441 -0.03796 0.41875 -0.03982 C 0.42049 -0.0463 0.42292 -0.05208 0.42465 -0.0588 C 0.42691 -0.0757 0.42292 -0.09005 0.42118 -0.10648 C 0.42031 -0.11505 0.41875 -0.13195 0.41875 -0.13171 C 0.41927 -0.15417 0.41719 -0.19005 0.4283 -0.21111 C 0.43108 -0.22245 0.43004 -0.21759 0.43177 -0.22546 C 0.43073 -0.24653 0.42952 -0.27153 0.41511 -0.28426 C 0.41441 -0.28588 0.41389 -0.28773 0.41285 -0.28889 C 0.41077 -0.29144 0.40573 -0.29537 0.40573 -0.29514 C 0.40382 -0.30232 0.39861 -0.30324 0.39375 -0.30648 C 0.39236 -0.30741 0.3915 -0.30949 0.39011 -0.30972 C 0.38577 -0.31065 0.38143 -0.30972 0.37709 -0.30972 " pathEditMode="relative" rAng="0" ptsTypes="fffffffffffffffffffA">
                                      <p:cBhvr>
                                        <p:cTn id="10" dur="2000" fill="hold"/>
                                        <p:tgtEl>
                                          <p:spTgt spid="35"/>
                                        </p:tgtEl>
                                        <p:attrNameLst>
                                          <p:attrName>ppt_x</p:attrName>
                                          <p:attrName>ppt_y</p:attrName>
                                        </p:attrNameLst>
                                      </p:cBhvr>
                                      <p:rCtr x="21302" y="-15301"/>
                                    </p:animMotion>
                                  </p:childTnLst>
                                </p:cTn>
                              </p:par>
                            </p:childTnLst>
                          </p:cTn>
                        </p:par>
                        <p:par>
                          <p:cTn id="11" fill="hold">
                            <p:stCondLst>
                              <p:cond delay="2000"/>
                            </p:stCondLst>
                            <p:childTnLst>
                              <p:par>
                                <p:cTn id="12" presetID="0" presetClass="path" presetSubtype="0" accel="50000" decel="50000" fill="hold" nodeType="afterEffect">
                                  <p:stCondLst>
                                    <p:cond delay="0"/>
                                  </p:stCondLst>
                                  <p:childTnLst>
                                    <p:animMotion origin="layout" path="M -2.22222E-6 -7.40741E-7 C 0.02656 -0.0044 0.04826 0.0088 0.07274 0.01921 C 0.08351 0.02384 0.0941 0.02755 0.10486 0.03171 C 0.11111 0.03426 0.11823 0.03958 0.125 0.03981 C 0.13368 0.04028 0.14253 0.03981 0.15121 0.03981 " pathEditMode="relative" ptsTypes="ffffA">
                                      <p:cBhvr>
                                        <p:cTn id="13" dur="2000" fill="hold"/>
                                        <p:tgtEl>
                                          <p:spTgt spid="5"/>
                                        </p:tgtEl>
                                        <p:attrNameLst>
                                          <p:attrName>ppt_x</p:attrName>
                                          <p:attrName>ppt_y</p:attrName>
                                        </p:attrNameLst>
                                      </p:cBhvr>
                                    </p:animMotion>
                                  </p:childTnLst>
                                </p:cTn>
                              </p:par>
                              <p:par>
                                <p:cTn id="14" presetID="0" presetClass="path" presetSubtype="0" accel="50000" decel="50000" fill="hold" nodeType="withEffect">
                                  <p:stCondLst>
                                    <p:cond delay="0"/>
                                  </p:stCondLst>
                                  <p:childTnLst>
                                    <p:animMotion origin="layout" path="M 4.72222E-6 1.48148E-6 C 0.00659 0.00301 0.01163 0.00717 0.01788 0.01111 C 0.02673 0.0169 0.03802 0.01759 0.04757 0.01921 C 0.05746 0.01875 0.06753 0.01852 0.07743 0.01759 C 0.07951 0.01736 0.08819 0.01319 0.08923 0.01273 C 0.09045 0.01227 0.09288 0.01111 0.09288 0.01111 " pathEditMode="relative" ptsTypes="fffffA">
                                      <p:cBhvr>
                                        <p:cTn id="15" dur="2000" fill="hold"/>
                                        <p:tgtEl>
                                          <p:spTgt spid="84"/>
                                        </p:tgtEl>
                                        <p:attrNameLst>
                                          <p:attrName>ppt_x</p:attrName>
                                          <p:attrName>ppt_y</p:attrName>
                                        </p:attrNameLst>
                                      </p:cBhvr>
                                    </p:animMotion>
                                  </p:childTnLst>
                                </p:cTn>
                              </p:par>
                              <p:par>
                                <p:cTn id="16" presetID="0" presetClass="path" presetSubtype="0" accel="50000" decel="50000" fill="hold" nodeType="withEffect">
                                  <p:stCondLst>
                                    <p:cond delay="0"/>
                                  </p:stCondLst>
                                  <p:childTnLst>
                                    <p:animMotion origin="layout" path="M -3.61111E-6 4.44444E-6 C 0.00816 -0.00371 0.01719 0.00648 0.025 0.00949 C 0.03368 0.00902 0.04254 0.00902 0.05122 0.0081 C 0.06042 0.00717 0.07084 0.00138 0.07969 -0.00162 C 0.0882 -0.0044 0.0974 -0.00487 0.10591 -0.00787 C 0.11563 -0.01112 0.12552 -0.01945 0.13559 -0.02061 C 0.14358 -0.02153 0.15157 -0.02176 0.15955 -0.02223 C 0.16216 -0.02338 0.16493 -0.02524 0.16789 -0.02524 " pathEditMode="relative" ptsTypes="fffffffA">
                                      <p:cBhvr>
                                        <p:cTn id="17" dur="2000" fill="hold"/>
                                        <p:tgtEl>
                                          <p:spTgt spid="89"/>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8.33333E-7 2.59259E-6 C -0.0073 -0.00301 -0.01389 -0.00625 -0.02136 -0.00787 C -0.03889 -0.00625 -0.05521 -0.00047 -0.07257 0.00162 C -0.08177 0.00115 -0.0908 0.00092 -0.1 2.59259E-6 C -0.10296 -0.00023 -0.10556 -0.00186 -0.10834 -0.00301 C -0.11077 -0.00394 -0.11546 -0.00625 -0.11546 -0.00625 C -0.11893 -0.00949 -0.12622 -0.01574 -0.12622 -0.01574 C -0.13195 -0.02801 -0.12466 -0.01389 -0.13212 -0.02361 C -0.13316 -0.025 -0.13351 -0.02709 -0.13455 -0.02848 C -0.14063 -0.03681 -0.15157 -0.03797 -0.15955 -0.03797 " pathEditMode="relative" ptsTypes="fffffffffA">
                                      <p:cBhvr>
                                        <p:cTn id="19" dur="2000" fill="hold"/>
                                        <p:tgtEl>
                                          <p:spTgt spid="14"/>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1.38889E-6 8.67362E-19 C -0.0099 -0.00324 -0.00938 -0.00301 -0.02257 -0.00162 C -0.03351 0.00324 -0.04358 0.00902 -0.05487 0.01273 C -0.06355 0.01226 -0.07223 0.01226 -0.08091 0.01111 C -0.09323 0.00926 -0.10573 -0.00649 -0.11789 -0.00649 " pathEditMode="relative" ptsTypes="ffffA">
                                      <p:cBhvr>
                                        <p:cTn id="21" dur="2000" fill="hold"/>
                                        <p:tgtEl>
                                          <p:spTgt spid="15"/>
                                        </p:tgtEl>
                                        <p:attrNameLst>
                                          <p:attrName>ppt_x</p:attrName>
                                          <p:attrName>ppt_y</p:attrName>
                                        </p:attrNameLst>
                                      </p:cBhvr>
                                    </p:animMotion>
                                  </p:childTnLst>
                                </p:cTn>
                              </p:par>
                              <p:par>
                                <p:cTn id="22" presetID="0" presetClass="path" presetSubtype="0" accel="50000" decel="50000" fill="hold" nodeType="withEffect">
                                  <p:stCondLst>
                                    <p:cond delay="0"/>
                                  </p:stCondLst>
                                  <p:childTnLst>
                                    <p:animMotion origin="layout" path="M 2.77778E-7 6.66667E-6 C -0.00399 -0.00184 -0.00799 -0.00323 -0.01198 -0.00462 C -0.01511 -0.00578 -0.02153 -0.00786 -0.02153 -0.00786 C -0.02274 -0.00902 -0.02379 -0.01041 -0.025 -0.0111 C -0.02726 -0.01249 -0.03212 -0.01411 -0.03212 -0.01411 C -0.0382 -0.01944 -0.0441 -0.02059 -0.05122 -0.02221 C -0.06111 -0.02175 -0.07101 -0.02198 -0.0809 -0.02059 C -0.08733 -0.01967 -0.09306 -0.01434 -0.09879 -0.0111 C -0.10486 -0.0074 -0.11077 -0.00393 -0.11667 6.66667E-6 C -0.12309 0.00441 -0.12882 0.01135 -0.13577 0.01436 C -0.13941 0.01783 -0.14236 0.01899 -0.14653 0.02061 C -0.15538 0.02894 -0.15938 0.02547 -0.17257 0.02547 " pathEditMode="relative" ptsTypes="fffffffffffA">
                                      <p:cBhvr>
                                        <p:cTn id="23" dur="2000" fill="hold"/>
                                        <p:tgtEl>
                                          <p:spTgt spid="16"/>
                                        </p:tgtEl>
                                        <p:attrNameLst>
                                          <p:attrName>ppt_x</p:attrName>
                                          <p:attrName>ppt_y</p:attrName>
                                        </p:attrNameLst>
                                      </p:cBhvr>
                                    </p:animMotion>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5" grpId="0" animBg="1"/>
      <p:bldP spid="99" grpId="0" animBg="1"/>
      <p:bldP spid="10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p:cNvSpPr/>
          <p:nvPr/>
        </p:nvSpPr>
        <p:spPr>
          <a:xfrm>
            <a:off x="918665" y="1614488"/>
            <a:ext cx="7404117" cy="328986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正方形/長方形 28"/>
          <p:cNvSpPr/>
          <p:nvPr/>
        </p:nvSpPr>
        <p:spPr>
          <a:xfrm>
            <a:off x="2665685" y="1614486"/>
            <a:ext cx="1330251" cy="328986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8043813" y="1741536"/>
            <a:ext cx="968721" cy="3049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正方形/長方形 79"/>
          <p:cNvSpPr/>
          <p:nvPr/>
        </p:nvSpPr>
        <p:spPr>
          <a:xfrm>
            <a:off x="168259" y="1734630"/>
            <a:ext cx="947358" cy="3049577"/>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23" name="テキスト ボックス 60"/>
          <p:cNvSpPr txBox="1">
            <a:spLocks noChangeArrowheads="1"/>
          </p:cNvSpPr>
          <p:nvPr/>
        </p:nvSpPr>
        <p:spPr bwMode="auto">
          <a:xfrm>
            <a:off x="2109444" y="1021471"/>
            <a:ext cx="5040560"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水酸化ナトリウム水溶液をしみ込ませた</a:t>
            </a:r>
            <a:r>
              <a:rPr lang="ja-JP" altLang="en-US" sz="2000" b="1" dirty="0" err="1" smtClean="0">
                <a:latin typeface="Calibri" pitchFamily="34" charset="0"/>
              </a:rPr>
              <a:t>ろ</a:t>
            </a:r>
            <a:r>
              <a:rPr lang="ja-JP" altLang="en-US" sz="2000" b="1" dirty="0" smtClean="0">
                <a:latin typeface="Calibri" pitchFamily="34" charset="0"/>
              </a:rPr>
              <a:t>紙</a:t>
            </a:r>
            <a:endParaRPr lang="ja-JP" altLang="en-US" sz="2000" b="1" dirty="0">
              <a:latin typeface="Calibri" pitchFamily="34" charset="0"/>
            </a:endParaRPr>
          </a:p>
        </p:txBody>
      </p:sp>
      <p:sp>
        <p:nvSpPr>
          <p:cNvPr id="55" name="正方形/長方形 54"/>
          <p:cNvSpPr/>
          <p:nvPr/>
        </p:nvSpPr>
        <p:spPr>
          <a:xfrm>
            <a:off x="235415" y="67665"/>
            <a:ext cx="8788618" cy="830997"/>
          </a:xfrm>
          <a:prstGeom prst="rect">
            <a:avLst/>
          </a:prstGeom>
          <a:noFill/>
        </p:spPr>
        <p:txBody>
          <a:bodyPr wrap="square">
            <a:spAutoFit/>
          </a:bodyPr>
          <a:lstStyle/>
          <a:p>
            <a:pPr algn="ctr" fontAlgn="auto">
              <a:spcBef>
                <a:spcPts val="0"/>
              </a:spcBef>
              <a:spcAft>
                <a:spcPts val="0"/>
              </a:spcAft>
              <a:defRPr/>
            </a:pP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アルカリ性</a:t>
            </a:r>
            <a:r>
              <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の水溶液</a:t>
            </a: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（水酸化ナトリウム）の</a:t>
            </a:r>
            <a:endParaRPr lang="en-US" altLang="ja-JP"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endParaRPr>
          </a:p>
          <a:p>
            <a:pPr algn="ctr" fontAlgn="auto">
              <a:spcBef>
                <a:spcPts val="0"/>
              </a:spcBef>
              <a:spcAft>
                <a:spcPts val="0"/>
              </a:spcAft>
              <a:defRPr/>
            </a:pP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電気泳動</a:t>
            </a:r>
            <a:r>
              <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によるイオンの移動の</a:t>
            </a:r>
            <a:r>
              <a:rPr lang="ja-JP" altLang="en-US" sz="2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rPr>
              <a:t>様子</a:t>
            </a:r>
            <a:endParaRPr lang="ja-JP" altLang="en-US" sz="2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a typeface="+mn-ea"/>
            </a:endParaRPr>
          </a:p>
        </p:txBody>
      </p:sp>
      <p:sp>
        <p:nvSpPr>
          <p:cNvPr id="91" name="正方形/長方形 90"/>
          <p:cNvSpPr/>
          <p:nvPr/>
        </p:nvSpPr>
        <p:spPr>
          <a:xfrm>
            <a:off x="3995936" y="1521617"/>
            <a:ext cx="1040405" cy="3406765"/>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3" name="L 字 92"/>
          <p:cNvSpPr/>
          <p:nvPr/>
        </p:nvSpPr>
        <p:spPr>
          <a:xfrm>
            <a:off x="395536" y="4791113"/>
            <a:ext cx="3462089" cy="1306702"/>
          </a:xfrm>
          <a:prstGeom prst="corner">
            <a:avLst>
              <a:gd name="adj1" fmla="val 27615"/>
              <a:gd name="adj2" fmla="val 30423"/>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4" name="L 字 93"/>
          <p:cNvSpPr/>
          <p:nvPr/>
        </p:nvSpPr>
        <p:spPr>
          <a:xfrm rot="10800000" flipV="1">
            <a:off x="5143496" y="4791113"/>
            <a:ext cx="3676975" cy="1328392"/>
          </a:xfrm>
          <a:prstGeom prst="corner">
            <a:avLst>
              <a:gd name="adj1" fmla="val 28309"/>
              <a:gd name="adj2" fmla="val 31134"/>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95" name="正方形/長方形 94"/>
          <p:cNvSpPr/>
          <p:nvPr/>
        </p:nvSpPr>
        <p:spPr>
          <a:xfrm>
            <a:off x="3802866" y="5533953"/>
            <a:ext cx="1474168" cy="84667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5145" name="テキスト ボックス 96"/>
          <p:cNvSpPr txBox="1">
            <a:spLocks noChangeArrowheads="1"/>
          </p:cNvSpPr>
          <p:nvPr/>
        </p:nvSpPr>
        <p:spPr bwMode="auto">
          <a:xfrm>
            <a:off x="5331791" y="6212208"/>
            <a:ext cx="928687" cy="461962"/>
          </a:xfrm>
          <a:prstGeom prst="rect">
            <a:avLst/>
          </a:prstGeom>
          <a:noFill/>
          <a:ln w="9525">
            <a:noFill/>
            <a:miter lim="800000"/>
            <a:headEnd/>
            <a:tailEnd/>
          </a:ln>
        </p:spPr>
        <p:txBody>
          <a:bodyPr>
            <a:spAutoFit/>
          </a:bodyPr>
          <a:lstStyle/>
          <a:p>
            <a:r>
              <a:rPr lang="ja-JP" altLang="en-US" sz="2400" b="1" dirty="0">
                <a:latin typeface="Calibri" pitchFamily="34" charset="0"/>
              </a:rPr>
              <a:t>－極</a:t>
            </a:r>
          </a:p>
        </p:txBody>
      </p:sp>
      <p:sp>
        <p:nvSpPr>
          <p:cNvPr id="5146" name="テキスト ボックス 97"/>
          <p:cNvSpPr txBox="1">
            <a:spLocks noChangeArrowheads="1"/>
          </p:cNvSpPr>
          <p:nvPr/>
        </p:nvSpPr>
        <p:spPr bwMode="auto">
          <a:xfrm>
            <a:off x="2751589" y="6149642"/>
            <a:ext cx="928687" cy="461962"/>
          </a:xfrm>
          <a:prstGeom prst="rect">
            <a:avLst/>
          </a:prstGeom>
          <a:noFill/>
          <a:ln w="9525">
            <a:noFill/>
            <a:miter lim="800000"/>
            <a:headEnd/>
            <a:tailEnd/>
          </a:ln>
        </p:spPr>
        <p:txBody>
          <a:bodyPr>
            <a:spAutoFit/>
          </a:bodyPr>
          <a:lstStyle/>
          <a:p>
            <a:r>
              <a:rPr lang="ja-JP" altLang="en-US" sz="2400" b="1" dirty="0">
                <a:latin typeface="Calibri" pitchFamily="34" charset="0"/>
              </a:rPr>
              <a:t>＋極</a:t>
            </a:r>
          </a:p>
        </p:txBody>
      </p:sp>
      <p:sp>
        <p:nvSpPr>
          <p:cNvPr id="35" name="円/楕円 34"/>
          <p:cNvSpPr/>
          <p:nvPr/>
        </p:nvSpPr>
        <p:spPr>
          <a:xfrm flipH="1">
            <a:off x="4629724" y="5957288"/>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57" name="円/楕円 56"/>
          <p:cNvSpPr/>
          <p:nvPr/>
        </p:nvSpPr>
        <p:spPr>
          <a:xfrm flipH="1">
            <a:off x="4321969" y="585765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99" name="円/楕円 98"/>
          <p:cNvSpPr/>
          <p:nvPr/>
        </p:nvSpPr>
        <p:spPr>
          <a:xfrm flipH="1">
            <a:off x="4620724" y="5716906"/>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02" name="円/楕円 101"/>
          <p:cNvSpPr/>
          <p:nvPr/>
        </p:nvSpPr>
        <p:spPr>
          <a:xfrm flipH="1">
            <a:off x="4929186" y="5852861"/>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05" name="テキスト ボックス 60"/>
          <p:cNvSpPr txBox="1">
            <a:spLocks noChangeArrowheads="1"/>
          </p:cNvSpPr>
          <p:nvPr/>
        </p:nvSpPr>
        <p:spPr bwMode="auto">
          <a:xfrm>
            <a:off x="8018058" y="646545"/>
            <a:ext cx="984151"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炭素棒</a:t>
            </a:r>
            <a:endParaRPr lang="ja-JP" altLang="en-US" sz="2000" b="1" dirty="0">
              <a:latin typeface="Calibri" pitchFamily="34" charset="0"/>
            </a:endParaRPr>
          </a:p>
        </p:txBody>
      </p:sp>
      <p:sp>
        <p:nvSpPr>
          <p:cNvPr id="106" name="テキスト ボックス 60"/>
          <p:cNvSpPr txBox="1">
            <a:spLocks noChangeArrowheads="1"/>
          </p:cNvSpPr>
          <p:nvPr/>
        </p:nvSpPr>
        <p:spPr bwMode="auto">
          <a:xfrm>
            <a:off x="50453" y="653903"/>
            <a:ext cx="984151"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炭素棒</a:t>
            </a:r>
            <a:endParaRPr lang="ja-JP" altLang="en-US" sz="2000" b="1" dirty="0">
              <a:latin typeface="Calibri" pitchFamily="34" charset="0"/>
            </a:endParaRPr>
          </a:p>
        </p:txBody>
      </p:sp>
      <p:cxnSp>
        <p:nvCxnSpPr>
          <p:cNvPr id="107" name="直線矢印コネクタ 106"/>
          <p:cNvCxnSpPr>
            <a:stCxn id="112" idx="2"/>
          </p:cNvCxnSpPr>
          <p:nvPr/>
        </p:nvCxnSpPr>
        <p:spPr>
          <a:xfrm flipH="1">
            <a:off x="8292456" y="1427840"/>
            <a:ext cx="265662" cy="531378"/>
          </a:xfrm>
          <a:prstGeom prst="straightConnector1">
            <a:avLst/>
          </a:prstGeom>
          <a:ln w="254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8" name="直線矢印コネクタ 107"/>
          <p:cNvCxnSpPr/>
          <p:nvPr/>
        </p:nvCxnSpPr>
        <p:spPr>
          <a:xfrm>
            <a:off x="702758" y="1427840"/>
            <a:ext cx="185580" cy="629560"/>
          </a:xfrm>
          <a:prstGeom prst="straightConnector1">
            <a:avLst/>
          </a:prstGeom>
          <a:ln w="25400">
            <a:solidFill>
              <a:schemeClr val="tx2">
                <a:lumMod val="40000"/>
                <a:lumOff val="6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64"/>
          <p:cNvCxnSpPr/>
          <p:nvPr/>
        </p:nvCxnSpPr>
        <p:spPr>
          <a:xfrm>
            <a:off x="4429125" y="1340768"/>
            <a:ext cx="200599" cy="33242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9" name="円/楕円 108"/>
          <p:cNvSpPr/>
          <p:nvPr/>
        </p:nvSpPr>
        <p:spPr>
          <a:xfrm flipH="1">
            <a:off x="4102256" y="6005573"/>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10" name="円/楕円 109"/>
          <p:cNvSpPr/>
          <p:nvPr/>
        </p:nvSpPr>
        <p:spPr>
          <a:xfrm flipH="1">
            <a:off x="4071897" y="5716906"/>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111" name="テキスト ボックス 60"/>
          <p:cNvSpPr txBox="1">
            <a:spLocks noChangeArrowheads="1"/>
          </p:cNvSpPr>
          <p:nvPr/>
        </p:nvSpPr>
        <p:spPr bwMode="auto">
          <a:xfrm>
            <a:off x="3869386" y="5084214"/>
            <a:ext cx="1242064" cy="400110"/>
          </a:xfrm>
          <a:prstGeom prst="rect">
            <a:avLst/>
          </a:prstGeom>
          <a:noFill/>
          <a:ln w="9525">
            <a:noFill/>
            <a:miter lim="800000"/>
            <a:headEnd/>
            <a:tailEnd/>
          </a:ln>
        </p:spPr>
        <p:txBody>
          <a:bodyPr wrap="square">
            <a:spAutoFit/>
          </a:bodyPr>
          <a:lstStyle/>
          <a:p>
            <a:r>
              <a:rPr lang="ja-JP" altLang="en-US" sz="2000" b="1" dirty="0" smtClean="0">
                <a:latin typeface="Calibri" pitchFamily="34" charset="0"/>
              </a:rPr>
              <a:t>電源装置</a:t>
            </a:r>
            <a:endParaRPr lang="ja-JP" altLang="en-US" sz="2000" b="1" dirty="0">
              <a:latin typeface="Calibri" pitchFamily="34" charset="0"/>
            </a:endParaRPr>
          </a:p>
        </p:txBody>
      </p:sp>
      <p:sp>
        <p:nvSpPr>
          <p:cNvPr id="112" name="テキスト ボックス 96"/>
          <p:cNvSpPr txBox="1">
            <a:spLocks noChangeArrowheads="1"/>
          </p:cNvSpPr>
          <p:nvPr/>
        </p:nvSpPr>
        <p:spPr bwMode="auto">
          <a:xfrm>
            <a:off x="8018058" y="1027730"/>
            <a:ext cx="1080120" cy="400110"/>
          </a:xfrm>
          <a:prstGeom prst="rect">
            <a:avLst/>
          </a:prstGeom>
          <a:noFill/>
          <a:ln w="9525">
            <a:noFill/>
            <a:miter lim="800000"/>
            <a:headEnd/>
            <a:tailEnd/>
          </a:ln>
        </p:spPr>
        <p:txBody>
          <a:bodyPr wrap="square">
            <a:spAutoFit/>
          </a:bodyPr>
          <a:lstStyle/>
          <a:p>
            <a:r>
              <a:rPr lang="ja-JP" altLang="en-US" sz="2000" b="1" dirty="0">
                <a:latin typeface="Calibri" pitchFamily="34" charset="0"/>
              </a:rPr>
              <a:t>－</a:t>
            </a:r>
            <a:r>
              <a:rPr lang="ja-JP" altLang="en-US" sz="2000" b="1" dirty="0" smtClean="0">
                <a:latin typeface="Calibri" pitchFamily="34" charset="0"/>
              </a:rPr>
              <a:t>極側</a:t>
            </a:r>
            <a:endParaRPr lang="ja-JP" altLang="en-US" sz="2000" b="1" dirty="0">
              <a:latin typeface="Calibri" pitchFamily="34" charset="0"/>
            </a:endParaRPr>
          </a:p>
        </p:txBody>
      </p:sp>
      <p:sp>
        <p:nvSpPr>
          <p:cNvPr id="113" name="テキスト ボックス 97"/>
          <p:cNvSpPr txBox="1">
            <a:spLocks noChangeArrowheads="1"/>
          </p:cNvSpPr>
          <p:nvPr/>
        </p:nvSpPr>
        <p:spPr bwMode="auto">
          <a:xfrm>
            <a:off x="122202" y="1021471"/>
            <a:ext cx="1247864" cy="400110"/>
          </a:xfrm>
          <a:prstGeom prst="rect">
            <a:avLst/>
          </a:prstGeom>
          <a:noFill/>
          <a:ln w="9525">
            <a:noFill/>
            <a:miter lim="800000"/>
            <a:headEnd/>
            <a:tailEnd/>
          </a:ln>
        </p:spPr>
        <p:txBody>
          <a:bodyPr wrap="square">
            <a:spAutoFit/>
          </a:bodyPr>
          <a:lstStyle/>
          <a:p>
            <a:r>
              <a:rPr lang="ja-JP" altLang="en-US" sz="2000" b="1" dirty="0">
                <a:latin typeface="Calibri" pitchFamily="34" charset="0"/>
              </a:rPr>
              <a:t>＋</a:t>
            </a:r>
            <a:r>
              <a:rPr lang="ja-JP" altLang="en-US" sz="2000" b="1" dirty="0" smtClean="0">
                <a:latin typeface="Calibri" pitchFamily="34" charset="0"/>
              </a:rPr>
              <a:t>極側</a:t>
            </a:r>
            <a:endParaRPr lang="ja-JP" altLang="en-US" sz="2000" b="1" dirty="0">
              <a:latin typeface="Calibri" pitchFamily="34" charset="0"/>
            </a:endParaRPr>
          </a:p>
        </p:txBody>
      </p:sp>
      <p:grpSp>
        <p:nvGrpSpPr>
          <p:cNvPr id="9" name="グループ化 8"/>
          <p:cNvGrpSpPr/>
          <p:nvPr/>
        </p:nvGrpSpPr>
        <p:grpSpPr>
          <a:xfrm>
            <a:off x="4388552" y="3758312"/>
            <a:ext cx="718843" cy="642937"/>
            <a:chOff x="5627696" y="4917131"/>
            <a:chExt cx="718843" cy="642937"/>
          </a:xfrm>
        </p:grpSpPr>
        <p:sp>
          <p:nvSpPr>
            <p:cNvPr id="79" name="円/楕円 78"/>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81" name="円/楕円 80"/>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7" name="テキスト ボックス 6"/>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58" name="グループ化 57"/>
          <p:cNvGrpSpPr/>
          <p:nvPr/>
        </p:nvGrpSpPr>
        <p:grpSpPr>
          <a:xfrm>
            <a:off x="3943006" y="2753077"/>
            <a:ext cx="718843" cy="642937"/>
            <a:chOff x="5627696" y="4917131"/>
            <a:chExt cx="718843" cy="642937"/>
          </a:xfrm>
        </p:grpSpPr>
        <p:sp>
          <p:nvSpPr>
            <p:cNvPr id="59" name="円/楕円 58"/>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60" name="円/楕円 59"/>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61" name="テキスト ボックス 60"/>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62" name="グループ化 61"/>
          <p:cNvGrpSpPr/>
          <p:nvPr/>
        </p:nvGrpSpPr>
        <p:grpSpPr>
          <a:xfrm>
            <a:off x="4521060" y="2110140"/>
            <a:ext cx="718843" cy="642937"/>
            <a:chOff x="5627696" y="4917131"/>
            <a:chExt cx="718843" cy="642937"/>
          </a:xfrm>
        </p:grpSpPr>
        <p:sp>
          <p:nvSpPr>
            <p:cNvPr id="63" name="円/楕円 62"/>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64" name="円/楕円 63"/>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66" name="テキスト ボックス 65"/>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19" name="グループ化 18"/>
          <p:cNvGrpSpPr/>
          <p:nvPr/>
        </p:nvGrpSpPr>
        <p:grpSpPr>
          <a:xfrm>
            <a:off x="3886490" y="4238940"/>
            <a:ext cx="690563" cy="642938"/>
            <a:chOff x="6084168" y="3197024"/>
            <a:chExt cx="690563" cy="642938"/>
          </a:xfrm>
        </p:grpSpPr>
        <p:grpSp>
          <p:nvGrpSpPr>
            <p:cNvPr id="17" name="グループ化 16"/>
            <p:cNvGrpSpPr/>
            <p:nvPr/>
          </p:nvGrpSpPr>
          <p:grpSpPr>
            <a:xfrm>
              <a:off x="6084168" y="3197024"/>
              <a:ext cx="642938" cy="642938"/>
              <a:chOff x="6084168" y="3197024"/>
              <a:chExt cx="642938" cy="642938"/>
            </a:xfrm>
          </p:grpSpPr>
          <p:sp>
            <p:nvSpPr>
              <p:cNvPr id="87" name="円/楕円 86"/>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88" name="円/楕円 87"/>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86"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10" name="テキスト ボックス 9"/>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73" name="グループ化 72"/>
          <p:cNvGrpSpPr/>
          <p:nvPr/>
        </p:nvGrpSpPr>
        <p:grpSpPr>
          <a:xfrm>
            <a:off x="4527706" y="3074545"/>
            <a:ext cx="690563" cy="642938"/>
            <a:chOff x="6084168" y="3197024"/>
            <a:chExt cx="690563" cy="642938"/>
          </a:xfrm>
        </p:grpSpPr>
        <p:grpSp>
          <p:nvGrpSpPr>
            <p:cNvPr id="74" name="グループ化 73"/>
            <p:cNvGrpSpPr/>
            <p:nvPr/>
          </p:nvGrpSpPr>
          <p:grpSpPr>
            <a:xfrm>
              <a:off x="6084168" y="3197024"/>
              <a:ext cx="642938" cy="642938"/>
              <a:chOff x="6084168" y="3197024"/>
              <a:chExt cx="642938" cy="642938"/>
            </a:xfrm>
          </p:grpSpPr>
          <p:sp>
            <p:nvSpPr>
              <p:cNvPr id="77" name="円/楕円 76"/>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78" name="円/楕円 77"/>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75"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76" name="テキスト ボックス 75"/>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82" name="グループ化 81"/>
          <p:cNvGrpSpPr/>
          <p:nvPr/>
        </p:nvGrpSpPr>
        <p:grpSpPr>
          <a:xfrm>
            <a:off x="3971286" y="1700841"/>
            <a:ext cx="690563" cy="642938"/>
            <a:chOff x="6084168" y="3197024"/>
            <a:chExt cx="690563" cy="642938"/>
          </a:xfrm>
        </p:grpSpPr>
        <p:grpSp>
          <p:nvGrpSpPr>
            <p:cNvPr id="83" name="グループ化 82"/>
            <p:cNvGrpSpPr/>
            <p:nvPr/>
          </p:nvGrpSpPr>
          <p:grpSpPr>
            <a:xfrm>
              <a:off x="6084168" y="3197024"/>
              <a:ext cx="642938" cy="642938"/>
              <a:chOff x="6084168" y="3197024"/>
              <a:chExt cx="642938" cy="642938"/>
            </a:xfrm>
          </p:grpSpPr>
          <p:sp>
            <p:nvSpPr>
              <p:cNvPr id="96" name="円/楕円 95"/>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101" name="円/楕円 100"/>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90"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92" name="テキスト ボックス 91"/>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spTree>
    <p:extLst>
      <p:ext uri="{BB962C8B-B14F-4D97-AF65-F5344CB8AC3E}">
        <p14:creationId xmlns:p14="http://schemas.microsoft.com/office/powerpoint/2010/main" val="122403804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27778E-6 3.7037E-6 C 0.04098 -0.00787 0.09914 0.00208 0.14168 0.00463 C 0.21181 0.00393 0.30313 0.01921 0.37501 -0.01273 C 0.37692 -0.0213 0.37536 -0.01621 0.38091 -0.02709 C 0.383 -0.03125 0.38421 -0.04097 0.3856 -0.04607 C 0.3889 -0.07153 0.38681 -0.0956 0.38438 -0.12084 C 0.38317 -0.17639 0.3757 -0.23982 0.38925 -0.29375 C 0.39202 -0.32639 0.39515 -0.35949 0.39879 -0.39213 C 0.39845 -0.41389 0.39845 -0.43542 0.39758 -0.45718 C 0.39706 -0.46898 0.39428 -0.47917 0.39272 -0.49051 C 0.39168 -0.49792 0.39133 -0.50787 0.38803 -0.51435 C 0.38004 -0.53033 0.37918 -0.53681 0.36546 -0.54607 C 0.3547 -0.55347 0.37188 -0.54491 0.3547 -0.55255 C 0.35227 -0.55371 0.34758 -0.55556 0.34758 -0.55556 " pathEditMode="relative" ptsTypes="fffffffffffffA">
                                      <p:cBhvr>
                                        <p:cTn id="6" dur="2000" fill="hold"/>
                                        <p:tgtEl>
                                          <p:spTgt spid="102"/>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6.11111E-6 -3.7037E-7 C 0.01337 -0.00625 0.02622 -0.00556 0.04046 -0.00648 C 0.06841 -0.01042 0.09549 -0.01227 0.12379 -0.01435 C 0.13837 -0.01551 0.16771 -0.01759 0.16771 -0.01759 C 0.19133 -0.02546 0.28299 -0.02361 0.29514 -0.02384 C 0.33126 -0.02685 0.36737 -0.0294 0.40348 -0.03171 C 0.40591 -0.03287 0.40817 -0.0338 0.4106 -0.03495 C 0.41181 -0.03542 0.41424 -0.03657 0.41424 -0.03657 C 0.41771 -0.04375 0.42049 -0.04931 0.42258 -0.05718 C 0.43004 -0.11528 0.42067 -0.17384 0.41771 -0.23171 C 0.41806 -0.26852 0.41268 -0.34213 0.42501 -0.38889 C 0.42344 -0.40532 0.4224 -0.41366 0.4106 -0.4206 C 0.40712 -0.42269 0.40348 -0.42384 0.40001 -0.42546 C 0.39879 -0.42593 0.39636 -0.42708 0.39636 -0.42708 C 0.37969 -0.42523 0.38612 -0.42546 0.37726 -0.42546 " pathEditMode="relative" ptsTypes="ffffffffffffffA">
                                      <p:cBhvr>
                                        <p:cTn id="8" dur="2000" fill="hold"/>
                                        <p:tgtEl>
                                          <p:spTgt spid="35"/>
                                        </p:tgtEl>
                                        <p:attrNameLst>
                                          <p:attrName>ppt_x</p:attrName>
                                          <p:attrName>ppt_y</p:attrName>
                                        </p:attrNameLst>
                                      </p:cBhvr>
                                    </p:animMotion>
                                  </p:childTnLst>
                                </p:cTn>
                              </p:par>
                              <p:par>
                                <p:cTn id="9" presetID="0" presetClass="path" presetSubtype="0" accel="50000" decel="50000" fill="hold" grpId="0" nodeType="withEffect">
                                  <p:stCondLst>
                                    <p:cond delay="0"/>
                                  </p:stCondLst>
                                  <p:childTnLst>
                                    <p:animMotion origin="layout" path="M 8.05556E-6 8.51852E-6 C 0.04011 0.00301 0.08004 0.00788 0.12014 0.01112 C 0.13594 0.01251 0.15192 0.0132 0.16771 0.01413 C 0.17639 0.01459 0.19393 0.01575 0.19393 0.01575 C 0.23264 0.02153 0.27171 0.02362 0.3106 0.02524 C 0.34324 0.02454 0.38126 0.04306 0.40834 0.01899 C 0.40903 0.01737 0.40973 0.01551 0.4106 0.01413 C 0.41164 0.01251 0.41337 0.01135 0.41424 0.0095 C 0.42084 -0.00347 0.42205 -0.02175 0.42501 -0.03657 C 0.42431 -0.0706 0.42362 -0.09189 0.41893 -0.12222 C 0.41962 -0.13449 0.41997 -0.15439 0.42501 -0.16666 C 0.42639 -0.17013 0.42883 -0.17268 0.42969 -0.17638 C 0.43126 -0.18263 0.43282 -0.18911 0.43438 -0.19536 C 0.43508 -0.19861 0.43594 -0.20161 0.43681 -0.20486 C 0.43716 -0.20648 0.43803 -0.20972 0.43803 -0.20972 C 0.43733 -0.22083 0.43855 -0.23541 0.42969 -0.24143 C 0.42518 -0.24444 0.42032 -0.24699 0.41546 -0.2493 C 0.41303 -0.25046 0.40834 -0.25254 0.40834 -0.25254 C 0.40313 -0.25208 0.39792 -0.25208 0.39271 -0.25092 C 0.39028 -0.25046 0.3856 -0.24768 0.3856 -0.24768 C 0.3823 -0.24467 0.38074 -0.2405 0.37726 -0.23819 " pathEditMode="relative" ptsTypes="ffffffffffffffffffffA">
                                      <p:cBhvr>
                                        <p:cTn id="10" dur="2000" fill="hold"/>
                                        <p:tgtEl>
                                          <p:spTgt spid="99"/>
                                        </p:tgtEl>
                                        <p:attrNameLst>
                                          <p:attrName>ppt_x</p:attrName>
                                          <p:attrName>ppt_y</p:attrName>
                                        </p:attrNameLst>
                                      </p:cBhvr>
                                    </p:animMotion>
                                  </p:childTnLst>
                                </p:cTn>
                              </p:par>
                            </p:childTnLst>
                          </p:cTn>
                        </p:par>
                        <p:par>
                          <p:cTn id="11" fill="hold">
                            <p:stCondLst>
                              <p:cond delay="2000"/>
                            </p:stCondLst>
                            <p:childTnLst>
                              <p:par>
                                <p:cTn id="12" presetID="0" presetClass="path" presetSubtype="0" accel="50000" decel="50000" fill="hold" nodeType="afterEffect">
                                  <p:stCondLst>
                                    <p:cond delay="0"/>
                                  </p:stCondLst>
                                  <p:childTnLst>
                                    <p:animMotion origin="layout" path="M 2.77778E-6 -2.59259E-6 C 0.00573 -0.00162 0.01076 -0.00347 0.01666 -0.00463 C 0.02934 -0.01042 0.02083 -0.00718 0.05 -0.00463 C 0.05312 -0.0044 0.05954 -0.00093 0.0618 -2.59259E-6 C 0.06302 0.00046 0.06545 0.00162 0.06545 0.00162 C 0.0677 0.0037 0.07031 0.00555 0.07257 0.00787 C 0.07378 0.00926 0.07465 0.01157 0.07604 0.01273 C 0.07916 0.01504 0.0868 0.01898 0.09045 0.0206 C 0.09479 0.02477 0.09965 0.02639 0.10468 0.0287 C 0.10746 0.02986 0.11024 0.03079 0.11302 0.03171 C 0.11458 0.03217 0.1177 0.03333 0.1177 0.03333 C 0.13368 0.03287 0.14948 0.03264 0.16545 0.03171 C 0.16909 0.03148 0.17586 0.02893 0.17847 0.02546 " pathEditMode="relative" ptsTypes="ffffffffffffA">
                                      <p:cBhvr>
                                        <p:cTn id="13" dur="2000" fill="hold"/>
                                        <p:tgtEl>
                                          <p:spTgt spid="82"/>
                                        </p:tgtEl>
                                        <p:attrNameLst>
                                          <p:attrName>ppt_x</p:attrName>
                                          <p:attrName>ppt_y</p:attrName>
                                        </p:attrNameLst>
                                      </p:cBhvr>
                                    </p:animMotion>
                                  </p:childTnLst>
                                </p:cTn>
                              </p:par>
                              <p:par>
                                <p:cTn id="14" presetID="0" presetClass="path" presetSubtype="0" accel="50000" decel="50000" fill="hold" nodeType="withEffect">
                                  <p:stCondLst>
                                    <p:cond delay="0"/>
                                  </p:stCondLst>
                                  <p:childTnLst>
                                    <p:animMotion origin="layout" path="M -1.38889E-6 -3.7037E-7 C 0.00556 -0.00162 0.01129 -0.00232 0.01667 -0.00463 C 0.01702 -0.00463 0.02952 -0.00417 0.03334 -0.00162 C 0.03855 0.00185 0.04497 0.00741 0.05122 0.0081 C 0.06737 0.00972 0.0599 0.0088 0.07379 0.01111 C 0.08143 0.01065 0.10122 0.01204 0.11059 0.00486 C 0.12657 -0.00718 0.11302 0.00139 0.12014 -0.00301 " pathEditMode="relative" ptsTypes="ffffffA">
                                      <p:cBhvr>
                                        <p:cTn id="15" dur="2000" fill="hold"/>
                                        <p:tgtEl>
                                          <p:spTgt spid="73"/>
                                        </p:tgtEl>
                                        <p:attrNameLst>
                                          <p:attrName>ppt_x</p:attrName>
                                          <p:attrName>ppt_y</p:attrName>
                                        </p:attrNameLst>
                                      </p:cBhvr>
                                    </p:animMotion>
                                  </p:childTnLst>
                                </p:cTn>
                              </p:par>
                              <p:par>
                                <p:cTn id="16" presetID="0" presetClass="path" presetSubtype="0" accel="50000" decel="50000" fill="hold" nodeType="withEffect">
                                  <p:stCondLst>
                                    <p:cond delay="0"/>
                                  </p:stCondLst>
                                  <p:childTnLst>
                                    <p:animMotion origin="layout" path="M 4.16667E-6 7.40741E-6 C 0.00799 -0.00022 0.05694 0.00024 0.07865 -0.00323 C 0.09097 -0.00509 0.10121 -0.01411 0.11198 -0.02059 C 0.12795 -0.03032 0.14514 -0.03032 0.16198 -0.03495 C 0.1651 -0.03587 0.16944 -0.03796 0.17274 -0.03796 " pathEditMode="relative" ptsTypes="ffffA">
                                      <p:cBhvr>
                                        <p:cTn id="17" dur="2000" fill="hold"/>
                                        <p:tgtEl>
                                          <p:spTgt spid="19"/>
                                        </p:tgtEl>
                                        <p:attrNameLst>
                                          <p:attrName>ppt_x</p:attrName>
                                          <p:attrName>ppt_y</p:attrName>
                                        </p:attrNameLst>
                                      </p:cBhvr>
                                    </p:animMotion>
                                  </p:childTnLst>
                                </p:cTn>
                              </p:par>
                              <p:par>
                                <p:cTn id="18" presetID="0" presetClass="path" presetSubtype="0" accel="50000" decel="50000" fill="hold" nodeType="withEffect">
                                  <p:stCondLst>
                                    <p:cond delay="0"/>
                                  </p:stCondLst>
                                  <p:childTnLst>
                                    <p:animMotion origin="layout" path="M -3.61111E-6 7.40741E-7 C -0.05763 0.00139 -0.05173 -0.00023 -0.0868 0.00787 C -0.10121 0.00602 -0.09496 0.00787 -0.1059 0.00301 C -0.10729 0.00231 -0.10816 0.00069 -0.10937 7.40741E-7 C -0.1118 -0.00139 -0.11666 -0.00324 -0.11666 -0.00324 C -0.12222 -0.00834 -0.12847 -0.01181 -0.13437 -0.01597 C -0.13958 -0.01968 -0.14322 -0.02454 -0.14878 -0.02709 C -0.15902 -0.03681 -0.17083 -0.03982 -0.18333 -0.03982 " pathEditMode="relative" ptsTypes="fffffffA">
                                      <p:cBhvr>
                                        <p:cTn id="19" dur="2000" fill="hold"/>
                                        <p:tgtEl>
                                          <p:spTgt spid="62"/>
                                        </p:tgtEl>
                                        <p:attrNameLst>
                                          <p:attrName>ppt_x</p:attrName>
                                          <p:attrName>ppt_y</p:attrName>
                                        </p:attrNameLst>
                                      </p:cBhvr>
                                    </p:animMotion>
                                  </p:childTnLst>
                                </p:cTn>
                              </p:par>
                              <p:par>
                                <p:cTn id="20" presetID="0" presetClass="path" presetSubtype="0" accel="50000" decel="50000" fill="hold" nodeType="withEffect">
                                  <p:stCondLst>
                                    <p:cond delay="0"/>
                                  </p:stCondLst>
                                  <p:childTnLst>
                                    <p:animMotion origin="layout" path="M -1.94444E-6 2.96296E-6 C -0.01024 0.00462 -0.01823 0.01481 -0.02847 0.01898 C -0.02969 0.02013 -0.03073 0.02152 -0.03212 0.02222 C -0.03438 0.02361 -0.03924 0.02546 -0.03924 0.02546 C -0.0632 0.02407 -0.0658 0.0243 -0.08334 0.01759 C -0.09063 0.01087 -0.09983 0.00555 -0.10834 0.00162 C -0.10868 0.00138 -0.11528 -0.00163 -0.11545 -0.00163 C -0.11945 -0.00163 -0.12344 -0.00163 -0.12743 -0.00163 " pathEditMode="relative" ptsTypes="fffffffA">
                                      <p:cBhvr>
                                        <p:cTn id="21" dur="2000" fill="hold"/>
                                        <p:tgtEl>
                                          <p:spTgt spid="58"/>
                                        </p:tgtEl>
                                        <p:attrNameLst>
                                          <p:attrName>ppt_x</p:attrName>
                                          <p:attrName>ppt_y</p:attrName>
                                        </p:attrNameLst>
                                      </p:cBhvr>
                                    </p:animMotion>
                                  </p:childTnLst>
                                </p:cTn>
                              </p:par>
                              <p:par>
                                <p:cTn id="22" presetID="0" presetClass="path" presetSubtype="0" accel="50000" decel="50000" fill="hold" nodeType="withEffect">
                                  <p:stCondLst>
                                    <p:cond delay="0"/>
                                  </p:stCondLst>
                                  <p:childTnLst>
                                    <p:animMotion origin="layout" path="M -5.55556E-6 -2.96296E-6 C -0.01563 -0.00533 -0.03022 -0.01204 -0.04636 -0.01435 C -0.05157 -0.01389 -0.05678 -0.01389 -0.06181 -0.01273 C -0.07397 -0.01019 -0.08421 0.00208 -0.09393 0.01111 C -0.09671 0.0169 -0.09966 0.01782 -0.10348 0.02222 C -0.1099 0.02963 -0.11685 0.0375 -0.12501 0.0412 C -0.13074 0.04653 -0.13612 0.04792 -0.14289 0.0493 C -0.15365 0.04815 -0.15678 0.04954 -0.16424 0.04282 C -0.16719 0.03727 -0.16546 0.03912 -0.16893 0.03657 " pathEditMode="relative" ptsTypes="ffffffffA">
                                      <p:cBhvr>
                                        <p:cTn id="23" dur="2000" fill="hold"/>
                                        <p:tgtEl>
                                          <p:spTgt spid="9"/>
                                        </p:tgtEl>
                                        <p:attrNameLst>
                                          <p:attrName>ppt_x</p:attrName>
                                          <p:attrName>ppt_y</p:attrName>
                                        </p:attrNameLst>
                                      </p:cBhvr>
                                    </p:animMotion>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fade">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5" grpId="0" animBg="1"/>
      <p:bldP spid="99" grpId="0" animBg="1"/>
      <p:bldP spid="10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3608" y="1772816"/>
            <a:ext cx="7056784" cy="2062103"/>
          </a:xfrm>
          <a:prstGeom prst="rect">
            <a:avLst/>
          </a:prstGeom>
          <a:noFill/>
        </p:spPr>
        <p:txBody>
          <a:bodyPr wrap="square" rtlCol="0">
            <a:spAutoFit/>
          </a:bodyPr>
          <a:lstStyle/>
          <a:p>
            <a:r>
              <a:rPr kumimoji="1" lang="ja-JP" altLang="en-US" sz="3200" dirty="0" smtClean="0">
                <a:solidFill>
                  <a:srgbClr val="0070C0"/>
                </a:solidFill>
              </a:rPr>
              <a:t>水酸化ナトリウム水溶液に塩酸を加えていったときの水溶液中のイオン</a:t>
            </a:r>
            <a:r>
              <a:rPr lang="ja-JP" altLang="en-US" sz="3200" dirty="0">
                <a:solidFill>
                  <a:srgbClr val="0070C0"/>
                </a:solidFill>
              </a:rPr>
              <a:t>の</a:t>
            </a:r>
            <a:r>
              <a:rPr lang="ja-JP" altLang="en-US" sz="3200" dirty="0" smtClean="0">
                <a:solidFill>
                  <a:srgbClr val="0070C0"/>
                </a:solidFill>
              </a:rPr>
              <a:t>様子</a:t>
            </a:r>
            <a:endParaRPr lang="en-US" altLang="ja-JP" sz="3200" dirty="0" smtClean="0">
              <a:solidFill>
                <a:srgbClr val="0070C0"/>
              </a:solidFill>
            </a:endParaRPr>
          </a:p>
          <a:p>
            <a:r>
              <a:rPr lang="ja-JP" altLang="en-US" sz="3200" dirty="0">
                <a:solidFill>
                  <a:srgbClr val="0070C0"/>
                </a:solidFill>
              </a:rPr>
              <a:t>　</a:t>
            </a:r>
            <a:r>
              <a:rPr lang="ja-JP" altLang="en-US" sz="3200" dirty="0" smtClean="0">
                <a:solidFill>
                  <a:srgbClr val="0070C0"/>
                </a:solidFill>
              </a:rPr>
              <a:t>　　　　　　　</a:t>
            </a:r>
            <a:endParaRPr lang="en-US" altLang="ja-JP" sz="3200" dirty="0" smtClean="0">
              <a:solidFill>
                <a:srgbClr val="0070C0"/>
              </a:solidFill>
            </a:endParaRPr>
          </a:p>
          <a:p>
            <a:r>
              <a:rPr lang="ja-JP" altLang="en-US" sz="3200" dirty="0" smtClean="0">
                <a:solidFill>
                  <a:srgbClr val="0070C0"/>
                </a:solidFill>
              </a:rPr>
              <a:t>　　　　　　　　～</a:t>
            </a:r>
            <a:r>
              <a:rPr lang="ja-JP" altLang="en-US" sz="3200" dirty="0" smtClean="0">
                <a:solidFill>
                  <a:srgbClr val="0070C0"/>
                </a:solidFill>
              </a:rPr>
              <a:t>中和</a:t>
            </a:r>
            <a:r>
              <a:rPr lang="ja-JP" altLang="en-US" sz="3200" dirty="0">
                <a:solidFill>
                  <a:srgbClr val="0070C0"/>
                </a:solidFill>
              </a:rPr>
              <a:t>反応～</a:t>
            </a:r>
            <a:endParaRPr kumimoji="1" lang="en-US" altLang="ja-JP" dirty="0" smtClean="0">
              <a:solidFill>
                <a:srgbClr val="0070C0"/>
              </a:solidFill>
            </a:endParaRPr>
          </a:p>
        </p:txBody>
      </p:sp>
    </p:spTree>
    <p:extLst>
      <p:ext uri="{BB962C8B-B14F-4D97-AF65-F5344CB8AC3E}">
        <p14:creationId xmlns:p14="http://schemas.microsoft.com/office/powerpoint/2010/main" val="2838862608"/>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二等辺三角形 74"/>
          <p:cNvSpPr/>
          <p:nvPr/>
        </p:nvSpPr>
        <p:spPr>
          <a:xfrm flipV="1">
            <a:off x="3491880" y="1919294"/>
            <a:ext cx="2160242" cy="1509705"/>
          </a:xfrm>
          <a:prstGeom prst="triangle">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4136603" y="3088838"/>
            <a:ext cx="891518" cy="412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475480" y="142920"/>
            <a:ext cx="2160240" cy="183427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2421729" y="3083869"/>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flipV="1">
            <a:off x="2395360" y="6669360"/>
            <a:ext cx="4320480" cy="7775"/>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712362" y="3088838"/>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75480" y="142920"/>
            <a:ext cx="11667" cy="1895705"/>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5652120" y="142920"/>
            <a:ext cx="2" cy="184592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4860032" y="1965919"/>
            <a:ext cx="792090" cy="111795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487147" y="1980828"/>
            <a:ext cx="796821" cy="1088132"/>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正方形/長方形 26"/>
          <p:cNvSpPr/>
          <p:nvPr/>
        </p:nvSpPr>
        <p:spPr>
          <a:xfrm>
            <a:off x="2471545" y="5200736"/>
            <a:ext cx="4200912" cy="143238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 name="グループ化 27"/>
          <p:cNvGrpSpPr/>
          <p:nvPr/>
        </p:nvGrpSpPr>
        <p:grpSpPr>
          <a:xfrm>
            <a:off x="2607778" y="5892843"/>
            <a:ext cx="690563" cy="642938"/>
            <a:chOff x="6084168" y="3197024"/>
            <a:chExt cx="690563" cy="642938"/>
          </a:xfrm>
        </p:grpSpPr>
        <p:grpSp>
          <p:nvGrpSpPr>
            <p:cNvPr id="29" name="グループ化 28"/>
            <p:cNvGrpSpPr/>
            <p:nvPr/>
          </p:nvGrpSpPr>
          <p:grpSpPr>
            <a:xfrm>
              <a:off x="6084168" y="3197024"/>
              <a:ext cx="642938" cy="642938"/>
              <a:chOff x="6084168" y="3197024"/>
              <a:chExt cx="642938" cy="642938"/>
            </a:xfrm>
          </p:grpSpPr>
          <p:sp>
            <p:nvSpPr>
              <p:cNvPr id="32" name="円/楕円 31"/>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33" name="円/楕円 32"/>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31" name="テキスト ボックス 30"/>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34" name="グループ化 33"/>
          <p:cNvGrpSpPr/>
          <p:nvPr/>
        </p:nvGrpSpPr>
        <p:grpSpPr>
          <a:xfrm>
            <a:off x="5760667" y="5499937"/>
            <a:ext cx="718843" cy="642937"/>
            <a:chOff x="5627696" y="4917131"/>
            <a:chExt cx="718843" cy="642937"/>
          </a:xfrm>
        </p:grpSpPr>
        <p:sp>
          <p:nvSpPr>
            <p:cNvPr id="35" name="円/楕円 34"/>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36" name="円/楕円 35"/>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7" name="テキスト ボックス 36"/>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38" name="グループ化 37"/>
          <p:cNvGrpSpPr/>
          <p:nvPr/>
        </p:nvGrpSpPr>
        <p:grpSpPr>
          <a:xfrm>
            <a:off x="3710234" y="5405674"/>
            <a:ext cx="718843" cy="642937"/>
            <a:chOff x="5627696" y="4917131"/>
            <a:chExt cx="718843" cy="642937"/>
          </a:xfrm>
        </p:grpSpPr>
        <p:sp>
          <p:nvSpPr>
            <p:cNvPr id="39" name="円/楕円 38"/>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40" name="円/楕円 39"/>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41" name="テキスト ボックス 40"/>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42" name="グループ化 41"/>
          <p:cNvGrpSpPr/>
          <p:nvPr/>
        </p:nvGrpSpPr>
        <p:grpSpPr>
          <a:xfrm>
            <a:off x="4706652" y="5821405"/>
            <a:ext cx="690563" cy="642938"/>
            <a:chOff x="6084168" y="3197024"/>
            <a:chExt cx="690563" cy="642938"/>
          </a:xfrm>
        </p:grpSpPr>
        <p:grpSp>
          <p:nvGrpSpPr>
            <p:cNvPr id="43" name="グループ化 42"/>
            <p:cNvGrpSpPr/>
            <p:nvPr/>
          </p:nvGrpSpPr>
          <p:grpSpPr>
            <a:xfrm>
              <a:off x="6084168" y="3197024"/>
              <a:ext cx="642938" cy="642938"/>
              <a:chOff x="6084168" y="3197024"/>
              <a:chExt cx="642938" cy="642938"/>
            </a:xfrm>
          </p:grpSpPr>
          <p:sp>
            <p:nvSpPr>
              <p:cNvPr id="46" name="円/楕円 45"/>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47" name="円/楕円 46"/>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4"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45" name="テキスト ボックス 44"/>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48" name="グループ化 44"/>
          <p:cNvGrpSpPr>
            <a:grpSpLocks/>
          </p:cNvGrpSpPr>
          <p:nvPr/>
        </p:nvGrpSpPr>
        <p:grpSpPr bwMode="auto">
          <a:xfrm>
            <a:off x="3815134" y="1782491"/>
            <a:ext cx="690563" cy="642938"/>
            <a:chOff x="8286776" y="1714488"/>
            <a:chExt cx="690442" cy="642942"/>
          </a:xfrm>
        </p:grpSpPr>
        <p:grpSp>
          <p:nvGrpSpPr>
            <p:cNvPr id="49" name="グループ化 38"/>
            <p:cNvGrpSpPr>
              <a:grpSpLocks/>
            </p:cNvGrpSpPr>
            <p:nvPr/>
          </p:nvGrpSpPr>
          <p:grpSpPr bwMode="auto">
            <a:xfrm>
              <a:off x="8286776" y="1714488"/>
              <a:ext cx="642942" cy="642942"/>
              <a:chOff x="8215338" y="1857364"/>
              <a:chExt cx="642942" cy="642942"/>
            </a:xfrm>
          </p:grpSpPr>
          <p:sp>
            <p:nvSpPr>
              <p:cNvPr id="51" name="円/楕円 50"/>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2" name="円/楕円 51"/>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0"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53" name="グループ化 44"/>
          <p:cNvGrpSpPr>
            <a:grpSpLocks/>
          </p:cNvGrpSpPr>
          <p:nvPr/>
        </p:nvGrpSpPr>
        <p:grpSpPr bwMode="auto">
          <a:xfrm>
            <a:off x="3757999" y="238798"/>
            <a:ext cx="690563" cy="642938"/>
            <a:chOff x="8286776" y="1714488"/>
            <a:chExt cx="690442" cy="642942"/>
          </a:xfrm>
        </p:grpSpPr>
        <p:grpSp>
          <p:nvGrpSpPr>
            <p:cNvPr id="54" name="グループ化 38"/>
            <p:cNvGrpSpPr>
              <a:grpSpLocks/>
            </p:cNvGrpSpPr>
            <p:nvPr/>
          </p:nvGrpSpPr>
          <p:grpSpPr bwMode="auto">
            <a:xfrm>
              <a:off x="8286776" y="1714488"/>
              <a:ext cx="642942" cy="642942"/>
              <a:chOff x="8215338" y="1857364"/>
              <a:chExt cx="642942" cy="642942"/>
            </a:xfrm>
          </p:grpSpPr>
          <p:sp>
            <p:nvSpPr>
              <p:cNvPr id="56" name="円/楕円 55"/>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7" name="円/楕円 56"/>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5"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58" name="グループ化 44"/>
          <p:cNvGrpSpPr>
            <a:grpSpLocks/>
          </p:cNvGrpSpPr>
          <p:nvPr/>
        </p:nvGrpSpPr>
        <p:grpSpPr bwMode="auto">
          <a:xfrm>
            <a:off x="4750593" y="1100901"/>
            <a:ext cx="690563" cy="642938"/>
            <a:chOff x="8286776" y="1714488"/>
            <a:chExt cx="690442" cy="642942"/>
          </a:xfrm>
        </p:grpSpPr>
        <p:grpSp>
          <p:nvGrpSpPr>
            <p:cNvPr id="59" name="グループ化 38"/>
            <p:cNvGrpSpPr>
              <a:grpSpLocks/>
            </p:cNvGrpSpPr>
            <p:nvPr/>
          </p:nvGrpSpPr>
          <p:grpSpPr bwMode="auto">
            <a:xfrm>
              <a:off x="8286776" y="1714488"/>
              <a:ext cx="642942" cy="642942"/>
              <a:chOff x="8215338" y="1857364"/>
              <a:chExt cx="642942" cy="642942"/>
            </a:xfrm>
          </p:grpSpPr>
          <p:sp>
            <p:nvSpPr>
              <p:cNvPr id="61" name="円/楕円 60"/>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62" name="円/楕円 61"/>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0"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63" name="グループ化 62"/>
          <p:cNvGrpSpPr/>
          <p:nvPr/>
        </p:nvGrpSpPr>
        <p:grpSpPr>
          <a:xfrm>
            <a:off x="4505697" y="2097916"/>
            <a:ext cx="714375" cy="642937"/>
            <a:chOff x="8429625" y="928670"/>
            <a:chExt cx="714375" cy="642937"/>
          </a:xfrm>
        </p:grpSpPr>
        <p:sp>
          <p:nvSpPr>
            <p:cNvPr id="64" name="円/楕円 63"/>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5" name="円/楕円 64"/>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66" name="グループ化 65"/>
          <p:cNvGrpSpPr/>
          <p:nvPr/>
        </p:nvGrpSpPr>
        <p:grpSpPr>
          <a:xfrm>
            <a:off x="3964733" y="987377"/>
            <a:ext cx="714375" cy="642937"/>
            <a:chOff x="8429625" y="928670"/>
            <a:chExt cx="714375" cy="642937"/>
          </a:xfrm>
        </p:grpSpPr>
        <p:sp>
          <p:nvSpPr>
            <p:cNvPr id="67" name="円/楕円 66"/>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8" name="円/楕円 67"/>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69" name="グループ化 68"/>
          <p:cNvGrpSpPr/>
          <p:nvPr/>
        </p:nvGrpSpPr>
        <p:grpSpPr>
          <a:xfrm>
            <a:off x="4754277" y="223306"/>
            <a:ext cx="714375" cy="642937"/>
            <a:chOff x="8429625" y="928670"/>
            <a:chExt cx="714375" cy="642937"/>
          </a:xfrm>
        </p:grpSpPr>
        <p:sp>
          <p:nvSpPr>
            <p:cNvPr id="70" name="円/楕円 69"/>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1" name="円/楕円 70"/>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83" name="グループ化 82"/>
          <p:cNvGrpSpPr/>
          <p:nvPr/>
        </p:nvGrpSpPr>
        <p:grpSpPr>
          <a:xfrm>
            <a:off x="3465821" y="5344235"/>
            <a:ext cx="1008112" cy="720080"/>
            <a:chOff x="7380312" y="4581128"/>
            <a:chExt cx="1008112" cy="720080"/>
          </a:xfrm>
        </p:grpSpPr>
        <p:sp>
          <p:nvSpPr>
            <p:cNvPr id="81" name="円/楕円 80"/>
            <p:cNvSpPr/>
            <p:nvPr/>
          </p:nvSpPr>
          <p:spPr>
            <a:xfrm>
              <a:off x="7380312" y="4581128"/>
              <a:ext cx="1008112" cy="720080"/>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7560332" y="4756502"/>
              <a:ext cx="648072" cy="369332"/>
            </a:xfrm>
            <a:prstGeom prst="rect">
              <a:avLst/>
            </a:prstGeom>
            <a:noFill/>
          </p:spPr>
          <p:txBody>
            <a:bodyPr wrap="square" rtlCol="0">
              <a:spAutoFit/>
            </a:bodyPr>
            <a:lstStyle/>
            <a:p>
              <a:r>
                <a:rPr kumimoji="1" lang="ja-JP" altLang="en-US" b="1" dirty="0" smtClean="0">
                  <a:solidFill>
                    <a:srgbClr val="FFFF66"/>
                  </a:solidFill>
                </a:rPr>
                <a:t>Ｈ</a:t>
              </a:r>
              <a:r>
                <a:rPr kumimoji="1" lang="ja-JP" altLang="en-US" sz="1200" b="1" dirty="0" smtClean="0">
                  <a:solidFill>
                    <a:srgbClr val="FFFF66"/>
                  </a:solidFill>
                </a:rPr>
                <a:t>２</a:t>
              </a:r>
              <a:r>
                <a:rPr kumimoji="1" lang="ja-JP" altLang="en-US" b="1" dirty="0" smtClean="0">
                  <a:solidFill>
                    <a:srgbClr val="FFFF66"/>
                  </a:solidFill>
                </a:rPr>
                <a:t>Ｏ</a:t>
              </a:r>
              <a:endParaRPr kumimoji="1" lang="ja-JP" altLang="en-US" b="1" dirty="0">
                <a:solidFill>
                  <a:srgbClr val="FFFF66"/>
                </a:solidFill>
              </a:endParaRPr>
            </a:p>
          </p:txBody>
        </p:sp>
      </p:grpSp>
      <p:sp>
        <p:nvSpPr>
          <p:cNvPr id="4" name="テキスト ボックス 3"/>
          <p:cNvSpPr txBox="1"/>
          <p:nvPr/>
        </p:nvSpPr>
        <p:spPr>
          <a:xfrm>
            <a:off x="6798163" y="543010"/>
            <a:ext cx="1224136" cy="646331"/>
          </a:xfrm>
          <a:prstGeom prst="rect">
            <a:avLst/>
          </a:prstGeom>
          <a:noFill/>
        </p:spPr>
        <p:txBody>
          <a:bodyPr wrap="square" rtlCol="0">
            <a:spAutoFit/>
          </a:bodyPr>
          <a:lstStyle/>
          <a:p>
            <a:r>
              <a:rPr kumimoji="1" lang="ja-JP" altLang="en-US" sz="3600" dirty="0" smtClean="0">
                <a:solidFill>
                  <a:srgbClr val="0070C0"/>
                </a:solidFill>
              </a:rPr>
              <a:t>塩酸</a:t>
            </a:r>
            <a:endParaRPr kumimoji="1" lang="ja-JP" altLang="en-US" sz="3600" dirty="0">
              <a:solidFill>
                <a:srgbClr val="0070C0"/>
              </a:solidFill>
            </a:endParaRPr>
          </a:p>
        </p:txBody>
      </p:sp>
      <p:sp>
        <p:nvSpPr>
          <p:cNvPr id="73" name="テキスト ボックス 72"/>
          <p:cNvSpPr txBox="1"/>
          <p:nvPr/>
        </p:nvSpPr>
        <p:spPr>
          <a:xfrm>
            <a:off x="6924431" y="3457102"/>
            <a:ext cx="2195736" cy="1754326"/>
          </a:xfrm>
          <a:prstGeom prst="rect">
            <a:avLst/>
          </a:prstGeom>
          <a:noFill/>
        </p:spPr>
        <p:txBody>
          <a:bodyPr wrap="square" rtlCol="0">
            <a:spAutoFit/>
          </a:bodyPr>
          <a:lstStyle/>
          <a:p>
            <a:r>
              <a:rPr kumimoji="1" lang="ja-JP" altLang="en-US" sz="3600" dirty="0" smtClean="0">
                <a:solidFill>
                  <a:srgbClr val="0070C0"/>
                </a:solidFill>
              </a:rPr>
              <a:t>水酸化　ナトリウム水溶液</a:t>
            </a:r>
            <a:endParaRPr kumimoji="1" lang="ja-JP" altLang="en-US" sz="3600" dirty="0">
              <a:solidFill>
                <a:srgbClr val="0070C0"/>
              </a:solidFill>
            </a:endParaRPr>
          </a:p>
        </p:txBody>
      </p:sp>
      <p:cxnSp>
        <p:nvCxnSpPr>
          <p:cNvPr id="9" name="直線矢印コネクタ 8"/>
          <p:cNvCxnSpPr>
            <a:stCxn id="4" idx="1"/>
          </p:cNvCxnSpPr>
          <p:nvPr/>
        </p:nvCxnSpPr>
        <p:spPr>
          <a:xfrm flipH="1">
            <a:off x="5468652" y="866176"/>
            <a:ext cx="1329511" cy="193882"/>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p:nvPr/>
        </p:nvCxnSpPr>
        <p:spPr>
          <a:xfrm flipH="1">
            <a:off x="6082136" y="4005064"/>
            <a:ext cx="842295" cy="1339171"/>
          </a:xfrm>
          <a:prstGeom prst="straightConnector1">
            <a:avLst/>
          </a:prstGeom>
          <a:ln w="254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77" name="テキスト ボックス 76"/>
          <p:cNvSpPr txBox="1"/>
          <p:nvPr/>
        </p:nvSpPr>
        <p:spPr>
          <a:xfrm>
            <a:off x="-2050" y="4554405"/>
            <a:ext cx="2232248" cy="646331"/>
          </a:xfrm>
          <a:prstGeom prst="rect">
            <a:avLst/>
          </a:prstGeom>
          <a:noFill/>
        </p:spPr>
        <p:txBody>
          <a:bodyPr wrap="square" rtlCol="0">
            <a:spAutoFit/>
          </a:bodyPr>
          <a:lstStyle/>
          <a:p>
            <a:r>
              <a:rPr kumimoji="1" lang="ja-JP" altLang="en-US" sz="3600" dirty="0" smtClean="0">
                <a:solidFill>
                  <a:srgbClr val="0070C0"/>
                </a:solidFill>
              </a:rPr>
              <a:t>ＢＴＢ溶液</a:t>
            </a:r>
            <a:endParaRPr kumimoji="1" lang="ja-JP" altLang="en-US" sz="3600" dirty="0">
              <a:solidFill>
                <a:srgbClr val="0070C0"/>
              </a:solidFill>
            </a:endParaRPr>
          </a:p>
        </p:txBody>
      </p:sp>
      <p:sp>
        <p:nvSpPr>
          <p:cNvPr id="79" name="テキスト ボックス 78"/>
          <p:cNvSpPr txBox="1"/>
          <p:nvPr/>
        </p:nvSpPr>
        <p:spPr>
          <a:xfrm>
            <a:off x="56734" y="5321069"/>
            <a:ext cx="2232248" cy="523220"/>
          </a:xfrm>
          <a:prstGeom prst="rect">
            <a:avLst/>
          </a:prstGeom>
          <a:noFill/>
        </p:spPr>
        <p:txBody>
          <a:bodyPr wrap="square" rtlCol="0">
            <a:spAutoFit/>
          </a:bodyPr>
          <a:lstStyle/>
          <a:p>
            <a:r>
              <a:rPr kumimoji="1" lang="ja-JP" altLang="en-US" sz="2800" dirty="0" smtClean="0">
                <a:solidFill>
                  <a:srgbClr val="0070C0"/>
                </a:solidFill>
              </a:rPr>
              <a:t>アルカリ性</a:t>
            </a:r>
            <a:endParaRPr kumimoji="1" lang="ja-JP" altLang="en-US" sz="2800" dirty="0">
              <a:solidFill>
                <a:srgbClr val="0070C0"/>
              </a:solidFill>
            </a:endParaRPr>
          </a:p>
        </p:txBody>
      </p:sp>
      <p:sp>
        <p:nvSpPr>
          <p:cNvPr id="80" name="テキスト ボックス 79"/>
          <p:cNvSpPr txBox="1"/>
          <p:nvPr/>
        </p:nvSpPr>
        <p:spPr>
          <a:xfrm>
            <a:off x="84651" y="5341314"/>
            <a:ext cx="2232248" cy="523220"/>
          </a:xfrm>
          <a:prstGeom prst="rect">
            <a:avLst/>
          </a:prstGeom>
          <a:noFill/>
        </p:spPr>
        <p:txBody>
          <a:bodyPr wrap="square" rtlCol="0">
            <a:spAutoFit/>
          </a:bodyPr>
          <a:lstStyle/>
          <a:p>
            <a:r>
              <a:rPr kumimoji="1" lang="ja-JP" altLang="en-US" sz="2800" dirty="0" smtClean="0">
                <a:solidFill>
                  <a:srgbClr val="0070C0"/>
                </a:solidFill>
              </a:rPr>
              <a:t>弱アルカリ性</a:t>
            </a:r>
            <a:endParaRPr kumimoji="1" lang="ja-JP" altLang="en-US" sz="2800" dirty="0">
              <a:solidFill>
                <a:srgbClr val="0070C0"/>
              </a:solidFill>
            </a:endParaRPr>
          </a:p>
        </p:txBody>
      </p:sp>
    </p:spTree>
    <p:extLst>
      <p:ext uri="{BB962C8B-B14F-4D97-AF65-F5344CB8AC3E}">
        <p14:creationId xmlns:p14="http://schemas.microsoft.com/office/powerpoint/2010/main" val="2053486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33333E-7 2.22222E-6 C -0.00156 0.00764 -0.00208 0.01666 -0.00469 0.02407 C -0.00781 0.0331 -0.0066 0.02523 -0.00833 0.03449 C -0.00868 0.0368 -0.00989 0.04606 -0.01059 0.04815 C -0.01632 0.06713 -0.02205 0.08611 -0.025 0.10694 C -0.02448 0.13032 -0.02621 0.16111 -0.02135 0.18611 C -0.01996 0.19282 -0.01788 0.20069 -0.01545 0.20671 C -0.01406 0.21018 -0.01059 0.2169 -0.01059 0.21713 C -0.00885 0.22477 -0.00417 0.23032 -0.00226 0.23773 C 0.00052 0.24907 0.00608 0.25903 0.01076 0.26875 C 0.0125 0.27616 0.01597 0.28287 0.0191 0.28935 C 0.02396 0.31643 0.03125 0.34051 0.03333 0.36875 C 0.03247 0.4118 0.03472 0.41296 0.025 0.4412 " pathEditMode="relative" rAng="0" ptsTypes="ffffffffffffA">
                                      <p:cBhvr>
                                        <p:cTn id="6" dur="2000" fill="hold"/>
                                        <p:tgtEl>
                                          <p:spTgt spid="63"/>
                                        </p:tgtEl>
                                        <p:attrNameLst>
                                          <p:attrName>ppt_x</p:attrName>
                                          <p:attrName>ppt_y</p:attrName>
                                        </p:attrNameLst>
                                      </p:cBhvr>
                                      <p:rCtr x="417" y="22060"/>
                                    </p:animMotion>
                                  </p:childTnLst>
                                </p:cTn>
                              </p:par>
                              <p:par>
                                <p:cTn id="7" presetID="0" presetClass="path" presetSubtype="0" accel="50000" decel="50000" fill="hold" nodeType="withEffect">
                                  <p:stCondLst>
                                    <p:cond delay="0"/>
                                  </p:stCondLst>
                                  <p:childTnLst>
                                    <p:animMotion origin="layout" path="M 8.33333E-7 -2.96296E-6 C 0.00139 0.00695 0.00312 0.01459 0.00625 0.01898 C 0.00851 0.03218 0.01198 0.04398 0.01615 0.05556 C 0.01632 0.05718 0.01615 0.05926 0.01684 0.06065 C 0.0191 0.06783 0.02309 0.07523 0.02465 0.08334 C 0.0276 0.10162 0.02292 0.07477 0.02708 0.09398 C 0.02917 0.10255 0.03055 0.1125 0.0316 0.12153 C 0.03108 0.16389 0.03264 0.19885 0.02031 0.2331 C 0.01944 0.2382 0.01805 0.24445 0.01684 0.24885 C 0.01597 0.25278 0.01389 0.25533 0.01337 0.25926 C 0.01163 0.26922 0.00885 0.27778 0.00469 0.28357 C 0.00226 0.29792 0.00555 0.28125 0.00104 0.29051 C 0.00035 0.29167 0.00069 0.29468 8.33333E-7 0.29584 C -0.00035 0.29699 -0.00156 0.29676 -0.00243 0.29769 C -0.0059 0.30185 -0.00972 0.30695 -0.01302 0.31158 C -0.01563 0.31482 -0.01823 0.31852 -0.02083 0.32199 C -0.02188 0.32315 -0.02344 0.32547 -0.02344 0.32593 C -0.02604 0.33264 -0.02778 0.33287 -0.03142 0.33773 C -0.03715 0.34584 -0.0309 0.34074 -0.03663 0.34468 C -0.03854 0.35093 -0.03993 0.35278 -0.04375 0.35486 C -0.04792 0.36875 -0.04254 0.35348 -0.04792 0.36204 C -0.04879 0.36343 -0.04913 0.36574 -0.04965 0.36736 C -0.05122 0.36968 -0.0533 0.37014 -0.05486 0.37246 C -0.05885 0.3838 -0.05451 0.37269 -0.05938 0.3794 C -0.06215 0.38357 -0.0632 0.38912 -0.06632 0.39329 C -0.06806 0.40324 -0.07101 0.41181 -0.07517 0.41783 C -0.07639 0.42593 -0.07691 0.43172 -0.07934 0.43843 C -0.08056 0.44445 -0.08108 0.45023 -0.08177 0.45625 C -0.08142 0.47732 -0.08142 0.5088 -0.07083 0.52223 C -0.06858 0.52801 -0.06962 0.52593 -0.06823 0.5294 " pathEditMode="relative" rAng="0" ptsTypes="fffffffffffffffffffffffffffffA">
                                      <p:cBhvr>
                                        <p:cTn id="8" dur="2000" fill="hold"/>
                                        <p:tgtEl>
                                          <p:spTgt spid="48"/>
                                        </p:tgtEl>
                                        <p:attrNameLst>
                                          <p:attrName>ppt_x</p:attrName>
                                          <p:attrName>ppt_y</p:attrName>
                                        </p:attrNameLst>
                                      </p:cBhvr>
                                      <p:rCtr x="-2465" y="26458"/>
                                    </p:animMotion>
                                  </p:childTnLst>
                                </p:cTn>
                              </p:par>
                              <p:par>
                                <p:cTn id="9" presetID="0" presetClass="path" presetSubtype="0" accel="50000" decel="50000" fill="hold" nodeType="withEffect">
                                  <p:stCondLst>
                                    <p:cond delay="0"/>
                                  </p:stCondLst>
                                  <p:childTnLst>
                                    <p:animMotion origin="layout" path="M 0.00607 0.01898 C 0.00278 0.03195 0.00486 0.02639 -0.00104 0.0382 C -0.00191 0.03982 -0.00347 0.04283 -0.00347 0.04283 C -0.00556 0.05116 -0.00799 0.05949 -0.01181 0.06667 C -0.01215 0.06829 -0.01268 0.06991 -0.01302 0.07153 C -0.01372 0.07477 -0.01458 0.07778 -0.01528 0.08102 C -0.01563 0.08264 -0.01649 0.08565 -0.01649 0.08565 C -0.01788 0.11158 -0.01771 0.10162 -0.01771 0.11597 " pathEditMode="relative" ptsTypes="fffffffA">
                                      <p:cBhvr>
                                        <p:cTn id="10" dur="2000" fill="hold"/>
                                        <p:tgtEl>
                                          <p:spTgt spid="66"/>
                                        </p:tgtEl>
                                        <p:attrNameLst>
                                          <p:attrName>ppt_x</p:attrName>
                                          <p:attrName>ppt_y</p:attrName>
                                        </p:attrNameLst>
                                      </p:cBhvr>
                                    </p:animMotion>
                                  </p:childTnLst>
                                </p:cTn>
                              </p:par>
                              <p:par>
                                <p:cTn id="11" presetID="0" presetClass="path" presetSubtype="0" accel="50000" decel="50000" fill="hold" nodeType="withEffect">
                                  <p:stCondLst>
                                    <p:cond delay="0"/>
                                  </p:stCondLst>
                                  <p:childTnLst>
                                    <p:animMotion origin="layout" path="M 0.00816 -0.00046 C 0.00746 0.02477 0.00885 0.0618 0.00087 0.08518 C -0.00139 0.09861 -0.0059 0.11366 -0.01163 0.12176 C -0.01788 0.14097 -0.00938 0.11667 -0.01702 0.13241 C -0.01788 0.13426 -0.01806 0.1375 -0.0191 0.13889 C -0.01997 0.14051 -0.02118 0.14028 -0.02222 0.1412 C -0.02327 0.14236 -0.02535 0.14537 -0.02535 0.1456 " pathEditMode="relative" rAng="0" ptsTypes="ffffffA">
                                      <p:cBhvr>
                                        <p:cTn id="12" dur="2000" fill="hold"/>
                                        <p:tgtEl>
                                          <p:spTgt spid="58"/>
                                        </p:tgtEl>
                                        <p:attrNameLst>
                                          <p:attrName>ppt_x</p:attrName>
                                          <p:attrName>ppt_y</p:attrName>
                                        </p:attrNameLst>
                                      </p:cBhvr>
                                      <p:rCtr x="-1649" y="7292"/>
                                    </p:animMotion>
                                  </p:childTnLst>
                                </p:cTn>
                              </p:par>
                              <p:par>
                                <p:cTn id="13" presetID="0" presetClass="path" presetSubtype="0" accel="50000" decel="50000" fill="hold" nodeType="withEffect">
                                  <p:stCondLst>
                                    <p:cond delay="0"/>
                                  </p:stCondLst>
                                  <p:childTnLst>
                                    <p:animMotion origin="layout" path="M -3.61111E-6 7.40741E-7 C 0.00157 0.0081 0.0033 0.01574 0.00487 0.02384 C 0.00365 0.04838 -0.00555 0.0956 0.01198 0.11111 C 0.01389 0.11528 0.01511 0.11945 0.01667 0.12384 " pathEditMode="relative" ptsTypes="fffA">
                                      <p:cBhvr>
                                        <p:cTn id="14" dur="2000" fill="hold"/>
                                        <p:tgtEl>
                                          <p:spTgt spid="53"/>
                                        </p:tgtEl>
                                        <p:attrNameLst>
                                          <p:attrName>ppt_x</p:attrName>
                                          <p:attrName>ppt_y</p:attrName>
                                        </p:attrNameLst>
                                      </p:cBhvr>
                                    </p:animMotion>
                                  </p:childTnLst>
                                </p:cTn>
                              </p:par>
                              <p:par>
                                <p:cTn id="15" presetID="0" presetClass="path" presetSubtype="0" accel="50000" decel="50000" fill="hold" nodeType="withEffect">
                                  <p:stCondLst>
                                    <p:cond delay="0"/>
                                  </p:stCondLst>
                                  <p:childTnLst>
                                    <p:animMotion origin="layout" path="M -1.38889E-6 -2.96296E-6 C 0.0059 0.02778 -0.00191 0.04329 -0.00955 0.06667 C -0.0125 0.0757 -0.01458 0.08565 -0.01667 0.09514 C -0.01632 0.10255 -0.01649 0.10995 -0.01563 0.11736 C -0.01302 0.14074 -0.0132 0.12199 -0.0132 0.12847 " pathEditMode="relative" ptsTypes="ffffA">
                                      <p:cBhvr>
                                        <p:cTn id="16" dur="2000" fill="hold"/>
                                        <p:tgtEl>
                                          <p:spTgt spid="69"/>
                                        </p:tgtEl>
                                        <p:attrNameLst>
                                          <p:attrName>ppt_x</p:attrName>
                                          <p:attrName>ppt_y</p:attrName>
                                        </p:attrNameLst>
                                      </p:cBhvr>
                                    </p:animMotion>
                                  </p:childTnLst>
                                </p:cTn>
                              </p:par>
                              <p:par>
                                <p:cTn id="17" presetID="6" presetClass="emph" presetSubtype="0" fill="hold" grpId="0" nodeType="withEffect">
                                  <p:stCondLst>
                                    <p:cond delay="0"/>
                                  </p:stCondLst>
                                  <p:childTnLst>
                                    <p:animScale>
                                      <p:cBhvr>
                                        <p:cTn id="18" dur="2000" fill="hold"/>
                                        <p:tgtEl>
                                          <p:spTgt spid="72"/>
                                        </p:tgtEl>
                                      </p:cBhvr>
                                      <p:by x="100000" y="70000"/>
                                    </p:animScale>
                                  </p:childTnLst>
                                </p:cTn>
                              </p:par>
                              <p:par>
                                <p:cTn id="19" presetID="42" presetClass="path" presetSubtype="0" accel="50000" decel="50000" fill="hold" grpId="1" nodeType="withEffect">
                                  <p:stCondLst>
                                    <p:cond delay="0"/>
                                  </p:stCondLst>
                                  <p:childTnLst>
                                    <p:animMotion origin="layout" path="M 0 4.08513E-6 L 0 0.05251 " pathEditMode="relative" rAng="0" ptsTypes="AA">
                                      <p:cBhvr>
                                        <p:cTn id="20" dur="2000" fill="hold"/>
                                        <p:tgtEl>
                                          <p:spTgt spid="72"/>
                                        </p:tgtEl>
                                        <p:attrNameLst>
                                          <p:attrName>ppt_x</p:attrName>
                                          <p:attrName>ppt_y</p:attrName>
                                        </p:attrNameLst>
                                      </p:cBhvr>
                                      <p:rCtr x="0" y="2614"/>
                                    </p:animMotion>
                                  </p:childTnLst>
                                </p:cTn>
                              </p:par>
                            </p:childTnLst>
                          </p:cTn>
                        </p:par>
                        <p:par>
                          <p:cTn id="21" fill="hold">
                            <p:stCondLst>
                              <p:cond delay="2000"/>
                            </p:stCondLst>
                            <p:childTnLst>
                              <p:par>
                                <p:cTn id="22" presetID="6" presetClass="emph" presetSubtype="0" fill="hold" grpId="0" nodeType="afterEffect">
                                  <p:stCondLst>
                                    <p:cond delay="0"/>
                                  </p:stCondLst>
                                  <p:childTnLst>
                                    <p:animScale>
                                      <p:cBhvr>
                                        <p:cTn id="23" dur="2000" fill="hold"/>
                                        <p:tgtEl>
                                          <p:spTgt spid="27"/>
                                        </p:tgtEl>
                                      </p:cBhvr>
                                      <p:by x="100000" y="150000"/>
                                    </p:animScale>
                                  </p:childTnLst>
                                </p:cTn>
                              </p:par>
                              <p:par>
                                <p:cTn id="24" presetID="42" presetClass="path" presetSubtype="0" accel="50000" decel="50000" fill="hold" grpId="1" nodeType="withEffect">
                                  <p:stCondLst>
                                    <p:cond delay="0"/>
                                  </p:stCondLst>
                                  <p:childTnLst>
                                    <p:animMotion origin="layout" path="M 0 -5.15845E-7 L 0 -0.05251 " pathEditMode="relative" rAng="0" ptsTypes="AA">
                                      <p:cBhvr>
                                        <p:cTn id="25" dur="2000" fill="hold"/>
                                        <p:tgtEl>
                                          <p:spTgt spid="27"/>
                                        </p:tgtEl>
                                        <p:attrNameLst>
                                          <p:attrName>ppt_x</p:attrName>
                                          <p:attrName>ppt_y</p:attrName>
                                        </p:attrNameLst>
                                      </p:cBhvr>
                                      <p:rCtr x="0" y="-2637"/>
                                    </p:animMotion>
                                  </p:childTnLst>
                                </p:cTn>
                              </p:par>
                            </p:childTnLst>
                          </p:cTn>
                        </p:par>
                        <p:par>
                          <p:cTn id="26" fill="hold">
                            <p:stCondLst>
                              <p:cond delay="4000"/>
                            </p:stCondLst>
                            <p:childTnLst>
                              <p:par>
                                <p:cTn id="27" presetID="10" presetClass="exit" presetSubtype="0" fill="hold" grpId="0" nodeType="afterEffect">
                                  <p:stCondLst>
                                    <p:cond delay="0"/>
                                  </p:stCondLst>
                                  <p:childTnLst>
                                    <p:animEffect transition="out" filter="fade">
                                      <p:cBhvr>
                                        <p:cTn id="28" dur="500"/>
                                        <p:tgtEl>
                                          <p:spTgt spid="79"/>
                                        </p:tgtEl>
                                      </p:cBhvr>
                                    </p:animEffect>
                                    <p:set>
                                      <p:cBhvr>
                                        <p:cTn id="29" dur="1" fill="hold">
                                          <p:stCondLst>
                                            <p:cond delay="499"/>
                                          </p:stCondLst>
                                        </p:cTn>
                                        <p:tgtEl>
                                          <p:spTgt spid="79"/>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3"/>
                                        </p:tgtEl>
                                        <p:attrNameLst>
                                          <p:attrName>style.visibility</p:attrName>
                                        </p:attrNameLst>
                                      </p:cBhvr>
                                      <p:to>
                                        <p:strVal val="visible"/>
                                      </p:to>
                                    </p:set>
                                  </p:childTnLst>
                                </p:cTn>
                              </p:par>
                              <p:par>
                                <p:cTn id="34" presetID="1" presetClass="exit" presetSubtype="0" fill="hold" nodeType="withEffect">
                                  <p:stCondLst>
                                    <p:cond delay="0"/>
                                  </p:stCondLst>
                                  <p:childTnLst>
                                    <p:set>
                                      <p:cBhvr>
                                        <p:cTn id="35" dur="1" fill="hold">
                                          <p:stCondLst>
                                            <p:cond delay="0"/>
                                          </p:stCondLst>
                                        </p:cTn>
                                        <p:tgtEl>
                                          <p:spTgt spid="38"/>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48"/>
                                        </p:tgtEl>
                                        <p:attrNameLst>
                                          <p:attrName>style.visibility</p:attrName>
                                        </p:attrNameLst>
                                      </p:cBhvr>
                                      <p:to>
                                        <p:strVal val="hidden"/>
                                      </p:to>
                                    </p:set>
                                  </p:childTnLst>
                                </p:cTn>
                              </p:par>
                            </p:childTnLst>
                          </p:cTn>
                        </p:par>
                        <p:par>
                          <p:cTn id="38" fill="hold">
                            <p:stCondLst>
                              <p:cond delay="0"/>
                            </p:stCondLst>
                            <p:childTnLst>
                              <p:par>
                                <p:cTn id="39" presetID="1" presetClass="emph" presetSubtype="1" nodeType="afterEffect">
                                  <p:stCondLst>
                                    <p:cond delay="1000"/>
                                  </p:stCondLst>
                                  <p:childTnLst>
                                    <p:set>
                                      <p:cBhvr>
                                        <p:cTn id="40" dur="indefinite"/>
                                        <p:tgtEl>
                                          <p:spTgt spid="27"/>
                                        </p:tgtEl>
                                        <p:attrNameLst>
                                          <p:attrName>fillcolor</p:attrName>
                                        </p:attrNameLst>
                                      </p:cBhvr>
                                      <p:to>
                                        <p:clrVal>
                                          <a:srgbClr val="00FFFF"/>
                                        </p:clrVal>
                                      </p:to>
                                    </p:set>
                                    <p:set>
                                      <p:cBhvr>
                                        <p:cTn id="41" dur="indefinite"/>
                                        <p:tgtEl>
                                          <p:spTgt spid="27"/>
                                        </p:tgtEl>
                                        <p:attrNameLst>
                                          <p:attrName>fill.type</p:attrName>
                                        </p:attrNameLst>
                                      </p:cBhvr>
                                      <p:to>
                                        <p:strVal val="solid"/>
                                      </p:to>
                                    </p:set>
                                    <p:set>
                                      <p:cBhvr>
                                        <p:cTn id="42" dur="indefinite"/>
                                        <p:tgtEl>
                                          <p:spTgt spid="27"/>
                                        </p:tgtEl>
                                        <p:attrNameLst>
                                          <p:attrName>fill.on</p:attrName>
                                        </p:attrNameLst>
                                      </p:cBhvr>
                                      <p:to>
                                        <p:strVal val="true"/>
                                      </p:to>
                                    </p:se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fade">
                                      <p:cBhvr>
                                        <p:cTn id="4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P spid="72" grpId="1" animBg="1"/>
      <p:bldP spid="27" grpId="0" animBg="1"/>
      <p:bldP spid="27" grpId="1" animBg="1"/>
      <p:bldP spid="79" grpId="0"/>
      <p:bldP spid="8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二等辺三角形 74"/>
          <p:cNvSpPr/>
          <p:nvPr/>
        </p:nvSpPr>
        <p:spPr>
          <a:xfrm flipV="1">
            <a:off x="3491880" y="1919294"/>
            <a:ext cx="2160242" cy="1509705"/>
          </a:xfrm>
          <a:prstGeom prst="triangle">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136603" y="3088838"/>
            <a:ext cx="891518" cy="412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2473258" y="4497462"/>
            <a:ext cx="4200912" cy="2135659"/>
          </a:xfrm>
          <a:prstGeom prst="rect">
            <a:avLst/>
          </a:prstGeom>
          <a:solidFill>
            <a:srgbClr val="66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3491880" y="904470"/>
            <a:ext cx="2118400" cy="1061449"/>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2421729" y="3083869"/>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flipV="1">
            <a:off x="2395360" y="6669360"/>
            <a:ext cx="4320480" cy="7775"/>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712362" y="3088838"/>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91880" y="188640"/>
            <a:ext cx="0" cy="18002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5652120" y="188640"/>
            <a:ext cx="0" cy="18002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4860032" y="1965919"/>
            <a:ext cx="792090" cy="111795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487147" y="1980828"/>
            <a:ext cx="796821" cy="1088132"/>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2607778" y="5892843"/>
            <a:ext cx="690563" cy="642938"/>
            <a:chOff x="6084168" y="3197024"/>
            <a:chExt cx="690563" cy="642938"/>
          </a:xfrm>
        </p:grpSpPr>
        <p:grpSp>
          <p:nvGrpSpPr>
            <p:cNvPr id="29" name="グループ化 28"/>
            <p:cNvGrpSpPr/>
            <p:nvPr/>
          </p:nvGrpSpPr>
          <p:grpSpPr>
            <a:xfrm>
              <a:off x="6084168" y="3197024"/>
              <a:ext cx="642938" cy="642938"/>
              <a:chOff x="6084168" y="3197024"/>
              <a:chExt cx="642938" cy="642938"/>
            </a:xfrm>
          </p:grpSpPr>
          <p:sp>
            <p:nvSpPr>
              <p:cNvPr id="32" name="円/楕円 31"/>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33" name="円/楕円 32"/>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31" name="テキスト ボックス 30"/>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34" name="グループ化 33"/>
          <p:cNvGrpSpPr/>
          <p:nvPr/>
        </p:nvGrpSpPr>
        <p:grpSpPr>
          <a:xfrm>
            <a:off x="5852598" y="5517665"/>
            <a:ext cx="718843" cy="642937"/>
            <a:chOff x="5627696" y="4917131"/>
            <a:chExt cx="718843" cy="642937"/>
          </a:xfrm>
        </p:grpSpPr>
        <p:sp>
          <p:nvSpPr>
            <p:cNvPr id="35" name="円/楕円 34"/>
            <p:cNvSpPr/>
            <p:nvPr/>
          </p:nvSpPr>
          <p:spPr bwMode="auto">
            <a:xfrm>
              <a:off x="5627696" y="4917131"/>
              <a:ext cx="642938" cy="642937"/>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36" name="円/楕円 35"/>
            <p:cNvSpPr/>
            <p:nvPr/>
          </p:nvSpPr>
          <p:spPr bwMode="auto">
            <a:xfrm flipH="1">
              <a:off x="6132227" y="4966105"/>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7" name="テキスト ボックス 36"/>
            <p:cNvSpPr txBox="1"/>
            <p:nvPr/>
          </p:nvSpPr>
          <p:spPr>
            <a:xfrm>
              <a:off x="5665319" y="5073262"/>
              <a:ext cx="574064" cy="369332"/>
            </a:xfrm>
            <a:prstGeom prst="rect">
              <a:avLst/>
            </a:prstGeom>
            <a:noFill/>
          </p:spPr>
          <p:txBody>
            <a:bodyPr wrap="square" rtlCol="0">
              <a:spAutoFit/>
            </a:bodyPr>
            <a:lstStyle/>
            <a:p>
              <a:r>
                <a:rPr kumimoji="1" lang="en-US" altLang="ja-JP" dirty="0" smtClean="0"/>
                <a:t>OH</a:t>
              </a:r>
              <a:endParaRPr kumimoji="1" lang="ja-JP" altLang="en-US" dirty="0"/>
            </a:p>
          </p:txBody>
        </p:sp>
      </p:grpSp>
      <p:grpSp>
        <p:nvGrpSpPr>
          <p:cNvPr id="42" name="グループ化 41"/>
          <p:cNvGrpSpPr/>
          <p:nvPr/>
        </p:nvGrpSpPr>
        <p:grpSpPr>
          <a:xfrm>
            <a:off x="4398728" y="5673795"/>
            <a:ext cx="690563" cy="642938"/>
            <a:chOff x="6084168" y="3197024"/>
            <a:chExt cx="690563" cy="642938"/>
          </a:xfrm>
        </p:grpSpPr>
        <p:grpSp>
          <p:nvGrpSpPr>
            <p:cNvPr id="43" name="グループ化 42"/>
            <p:cNvGrpSpPr/>
            <p:nvPr/>
          </p:nvGrpSpPr>
          <p:grpSpPr>
            <a:xfrm>
              <a:off x="6084168" y="3197024"/>
              <a:ext cx="642938" cy="642938"/>
              <a:chOff x="6084168" y="3197024"/>
              <a:chExt cx="642938" cy="642938"/>
            </a:xfrm>
          </p:grpSpPr>
          <p:sp>
            <p:nvSpPr>
              <p:cNvPr id="46" name="円/楕円 45"/>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47" name="円/楕円 46"/>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4"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45" name="テキスト ボックス 44"/>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53" name="グループ化 44"/>
          <p:cNvGrpSpPr>
            <a:grpSpLocks/>
          </p:cNvGrpSpPr>
          <p:nvPr/>
        </p:nvGrpSpPr>
        <p:grpSpPr bwMode="auto">
          <a:xfrm>
            <a:off x="3934384" y="1113725"/>
            <a:ext cx="690563" cy="642938"/>
            <a:chOff x="8286776" y="1714488"/>
            <a:chExt cx="690442" cy="642942"/>
          </a:xfrm>
        </p:grpSpPr>
        <p:grpSp>
          <p:nvGrpSpPr>
            <p:cNvPr id="54" name="グループ化 38"/>
            <p:cNvGrpSpPr>
              <a:grpSpLocks/>
            </p:cNvGrpSpPr>
            <p:nvPr/>
          </p:nvGrpSpPr>
          <p:grpSpPr bwMode="auto">
            <a:xfrm>
              <a:off x="8286776" y="1714488"/>
              <a:ext cx="642942" cy="642942"/>
              <a:chOff x="8215338" y="1857364"/>
              <a:chExt cx="642942" cy="642942"/>
            </a:xfrm>
          </p:grpSpPr>
          <p:sp>
            <p:nvSpPr>
              <p:cNvPr id="56" name="円/楕円 55"/>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7" name="円/楕円 56"/>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5"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58" name="グループ化 44"/>
          <p:cNvGrpSpPr>
            <a:grpSpLocks/>
          </p:cNvGrpSpPr>
          <p:nvPr/>
        </p:nvGrpSpPr>
        <p:grpSpPr bwMode="auto">
          <a:xfrm>
            <a:off x="4464472" y="2093907"/>
            <a:ext cx="690563" cy="642938"/>
            <a:chOff x="8286776" y="1714488"/>
            <a:chExt cx="690442" cy="642942"/>
          </a:xfrm>
        </p:grpSpPr>
        <p:grpSp>
          <p:nvGrpSpPr>
            <p:cNvPr id="59" name="グループ化 38"/>
            <p:cNvGrpSpPr>
              <a:grpSpLocks/>
            </p:cNvGrpSpPr>
            <p:nvPr/>
          </p:nvGrpSpPr>
          <p:grpSpPr bwMode="auto">
            <a:xfrm>
              <a:off x="8286776" y="1714488"/>
              <a:ext cx="642942" cy="642942"/>
              <a:chOff x="8215338" y="1857364"/>
              <a:chExt cx="642942" cy="642942"/>
            </a:xfrm>
          </p:grpSpPr>
          <p:sp>
            <p:nvSpPr>
              <p:cNvPr id="61" name="円/楕円 60"/>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62" name="円/楕円 61"/>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60"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66" name="グループ化 65"/>
          <p:cNvGrpSpPr/>
          <p:nvPr/>
        </p:nvGrpSpPr>
        <p:grpSpPr>
          <a:xfrm>
            <a:off x="3815322" y="1881957"/>
            <a:ext cx="714375" cy="642937"/>
            <a:chOff x="8429625" y="928670"/>
            <a:chExt cx="714375" cy="642937"/>
          </a:xfrm>
        </p:grpSpPr>
        <p:sp>
          <p:nvSpPr>
            <p:cNvPr id="67" name="円/楕円 66"/>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68" name="円/楕円 67"/>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69" name="グループ化 68"/>
          <p:cNvGrpSpPr/>
          <p:nvPr/>
        </p:nvGrpSpPr>
        <p:grpSpPr>
          <a:xfrm>
            <a:off x="4720197" y="1435194"/>
            <a:ext cx="714375" cy="642937"/>
            <a:chOff x="8429625" y="928670"/>
            <a:chExt cx="714375" cy="642937"/>
          </a:xfrm>
        </p:grpSpPr>
        <p:sp>
          <p:nvSpPr>
            <p:cNvPr id="70" name="円/楕円 69"/>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1" name="円/楕円 70"/>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83" name="グループ化 82"/>
          <p:cNvGrpSpPr/>
          <p:nvPr/>
        </p:nvGrpSpPr>
        <p:grpSpPr>
          <a:xfrm>
            <a:off x="3179278" y="5138382"/>
            <a:ext cx="1008112" cy="720080"/>
            <a:chOff x="7380312" y="4581128"/>
            <a:chExt cx="1008112" cy="720080"/>
          </a:xfrm>
        </p:grpSpPr>
        <p:sp>
          <p:nvSpPr>
            <p:cNvPr id="81" name="円/楕円 80"/>
            <p:cNvSpPr/>
            <p:nvPr/>
          </p:nvSpPr>
          <p:spPr>
            <a:xfrm>
              <a:off x="7380312" y="4581128"/>
              <a:ext cx="1008112" cy="720080"/>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7560332" y="4756502"/>
              <a:ext cx="648072" cy="369332"/>
            </a:xfrm>
            <a:prstGeom prst="rect">
              <a:avLst/>
            </a:prstGeom>
            <a:noFill/>
          </p:spPr>
          <p:txBody>
            <a:bodyPr wrap="square" rtlCol="0">
              <a:spAutoFit/>
            </a:bodyPr>
            <a:lstStyle/>
            <a:p>
              <a:r>
                <a:rPr kumimoji="1" lang="ja-JP" altLang="en-US" b="1" dirty="0" smtClean="0">
                  <a:solidFill>
                    <a:srgbClr val="FFFF66"/>
                  </a:solidFill>
                </a:rPr>
                <a:t>Ｈ</a:t>
              </a:r>
              <a:r>
                <a:rPr kumimoji="1" lang="ja-JP" altLang="en-US" sz="1200" b="1" dirty="0" smtClean="0">
                  <a:solidFill>
                    <a:srgbClr val="FFFF66"/>
                  </a:solidFill>
                </a:rPr>
                <a:t>２</a:t>
              </a:r>
              <a:r>
                <a:rPr kumimoji="1" lang="ja-JP" altLang="en-US" b="1" dirty="0" smtClean="0">
                  <a:solidFill>
                    <a:srgbClr val="FFFF66"/>
                  </a:solidFill>
                </a:rPr>
                <a:t>Ｏ</a:t>
              </a:r>
              <a:endParaRPr kumimoji="1" lang="ja-JP" altLang="en-US" b="1" dirty="0">
                <a:solidFill>
                  <a:srgbClr val="FFFF66"/>
                </a:solidFill>
              </a:endParaRPr>
            </a:p>
          </p:txBody>
        </p:sp>
      </p:grpSp>
      <p:grpSp>
        <p:nvGrpSpPr>
          <p:cNvPr id="73" name="グループ化 72"/>
          <p:cNvGrpSpPr/>
          <p:nvPr/>
        </p:nvGrpSpPr>
        <p:grpSpPr>
          <a:xfrm>
            <a:off x="4431111" y="4874728"/>
            <a:ext cx="714375" cy="642937"/>
            <a:chOff x="8429625" y="928670"/>
            <a:chExt cx="714375" cy="642937"/>
          </a:xfrm>
        </p:grpSpPr>
        <p:sp>
          <p:nvSpPr>
            <p:cNvPr id="74" name="円/楕円 73"/>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6" name="円/楕円 75"/>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51" name="グループ化 50"/>
          <p:cNvGrpSpPr/>
          <p:nvPr/>
        </p:nvGrpSpPr>
        <p:grpSpPr>
          <a:xfrm>
            <a:off x="5487424" y="5454669"/>
            <a:ext cx="1008112" cy="720080"/>
            <a:chOff x="7380312" y="4581128"/>
            <a:chExt cx="1008112" cy="720080"/>
          </a:xfrm>
        </p:grpSpPr>
        <p:sp>
          <p:nvSpPr>
            <p:cNvPr id="52" name="円/楕円 51"/>
            <p:cNvSpPr/>
            <p:nvPr/>
          </p:nvSpPr>
          <p:spPr>
            <a:xfrm>
              <a:off x="7380312" y="4581128"/>
              <a:ext cx="1008112" cy="720080"/>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7560332" y="4756502"/>
              <a:ext cx="648072" cy="369332"/>
            </a:xfrm>
            <a:prstGeom prst="rect">
              <a:avLst/>
            </a:prstGeom>
            <a:noFill/>
          </p:spPr>
          <p:txBody>
            <a:bodyPr wrap="square" rtlCol="0">
              <a:spAutoFit/>
            </a:bodyPr>
            <a:lstStyle/>
            <a:p>
              <a:r>
                <a:rPr kumimoji="1" lang="ja-JP" altLang="en-US" b="1" dirty="0" smtClean="0">
                  <a:solidFill>
                    <a:srgbClr val="FFFF66"/>
                  </a:solidFill>
                </a:rPr>
                <a:t>Ｈ</a:t>
              </a:r>
              <a:r>
                <a:rPr kumimoji="1" lang="ja-JP" altLang="en-US" sz="1200" b="1" dirty="0" smtClean="0">
                  <a:solidFill>
                    <a:srgbClr val="FFFF66"/>
                  </a:solidFill>
                </a:rPr>
                <a:t>２</a:t>
              </a:r>
              <a:r>
                <a:rPr kumimoji="1" lang="ja-JP" altLang="en-US" b="1" dirty="0" smtClean="0">
                  <a:solidFill>
                    <a:srgbClr val="FFFF66"/>
                  </a:solidFill>
                </a:rPr>
                <a:t>Ｏ</a:t>
              </a:r>
              <a:endParaRPr kumimoji="1" lang="ja-JP" altLang="en-US" b="1" dirty="0">
                <a:solidFill>
                  <a:srgbClr val="FFFF66"/>
                </a:solidFill>
              </a:endParaRPr>
            </a:p>
          </p:txBody>
        </p:sp>
      </p:grpSp>
      <p:sp>
        <p:nvSpPr>
          <p:cNvPr id="64" name="テキスト ボックス 63"/>
          <p:cNvSpPr txBox="1"/>
          <p:nvPr/>
        </p:nvSpPr>
        <p:spPr>
          <a:xfrm>
            <a:off x="-2050" y="4554405"/>
            <a:ext cx="2232248" cy="646331"/>
          </a:xfrm>
          <a:prstGeom prst="rect">
            <a:avLst/>
          </a:prstGeom>
          <a:noFill/>
        </p:spPr>
        <p:txBody>
          <a:bodyPr wrap="square" rtlCol="0">
            <a:spAutoFit/>
          </a:bodyPr>
          <a:lstStyle/>
          <a:p>
            <a:r>
              <a:rPr kumimoji="1" lang="ja-JP" altLang="en-US" sz="3600" dirty="0" smtClean="0">
                <a:solidFill>
                  <a:srgbClr val="0070C0"/>
                </a:solidFill>
              </a:rPr>
              <a:t>ＢＴＢ溶液</a:t>
            </a:r>
            <a:endParaRPr kumimoji="1" lang="ja-JP" altLang="en-US" sz="3600" dirty="0">
              <a:solidFill>
                <a:srgbClr val="0070C0"/>
              </a:solidFill>
            </a:endParaRPr>
          </a:p>
        </p:txBody>
      </p:sp>
      <p:sp>
        <p:nvSpPr>
          <p:cNvPr id="65" name="テキスト ボックス 64"/>
          <p:cNvSpPr txBox="1"/>
          <p:nvPr/>
        </p:nvSpPr>
        <p:spPr>
          <a:xfrm>
            <a:off x="84651" y="5341314"/>
            <a:ext cx="2232248" cy="523220"/>
          </a:xfrm>
          <a:prstGeom prst="rect">
            <a:avLst/>
          </a:prstGeom>
          <a:noFill/>
        </p:spPr>
        <p:txBody>
          <a:bodyPr wrap="square" rtlCol="0">
            <a:spAutoFit/>
          </a:bodyPr>
          <a:lstStyle/>
          <a:p>
            <a:r>
              <a:rPr kumimoji="1" lang="ja-JP" altLang="en-US" sz="2800" dirty="0" smtClean="0">
                <a:solidFill>
                  <a:srgbClr val="0070C0"/>
                </a:solidFill>
              </a:rPr>
              <a:t>弱アルカリ性</a:t>
            </a:r>
            <a:endParaRPr kumimoji="1" lang="ja-JP" altLang="en-US" sz="2800" dirty="0">
              <a:solidFill>
                <a:srgbClr val="0070C0"/>
              </a:solidFill>
            </a:endParaRPr>
          </a:p>
        </p:txBody>
      </p:sp>
      <p:sp>
        <p:nvSpPr>
          <p:cNvPr id="72" name="テキスト ボックス 71"/>
          <p:cNvSpPr txBox="1"/>
          <p:nvPr/>
        </p:nvSpPr>
        <p:spPr>
          <a:xfrm>
            <a:off x="628274" y="5362503"/>
            <a:ext cx="971600" cy="523220"/>
          </a:xfrm>
          <a:prstGeom prst="rect">
            <a:avLst/>
          </a:prstGeom>
          <a:noFill/>
        </p:spPr>
        <p:txBody>
          <a:bodyPr wrap="square" rtlCol="0">
            <a:spAutoFit/>
          </a:bodyPr>
          <a:lstStyle/>
          <a:p>
            <a:r>
              <a:rPr kumimoji="1" lang="ja-JP" altLang="en-US" sz="2800" dirty="0" smtClean="0">
                <a:solidFill>
                  <a:srgbClr val="0070C0"/>
                </a:solidFill>
              </a:rPr>
              <a:t>中性</a:t>
            </a:r>
            <a:endParaRPr kumimoji="1" lang="ja-JP" altLang="en-US" sz="2800" dirty="0">
              <a:solidFill>
                <a:srgbClr val="0070C0"/>
              </a:solidFill>
            </a:endParaRPr>
          </a:p>
        </p:txBody>
      </p:sp>
    </p:spTree>
    <p:extLst>
      <p:ext uri="{BB962C8B-B14F-4D97-AF65-F5344CB8AC3E}">
        <p14:creationId xmlns:p14="http://schemas.microsoft.com/office/powerpoint/2010/main" val="235635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0.00035 9.99306E-7 C -0.00174 0.00532 -0.0033 0.00856 -0.00625 0.01249 C -0.00851 0.0229 -0.01545 0.03169 -0.01979 0.04071 C -0.0283 0.05899 -0.03403 0.0798 -0.0382 0.10062 C -0.03993 0.11913 -0.04045 0.15128 -0.03472 0.17002 C -0.03316 0.17488 -0.03073 0.17927 -0.02899 0.18413 C -0.02709 0.18922 -0.02761 0.19269 -0.02431 0.19662 C -0.02101 0.21189 -0.01459 0.22623 -0.00851 0.23918 C -0.00712 0.24219 -0.0066 0.24589 -0.00504 0.2489 C -0.00295 0.25237 1.94444E-6 0.25445 0.00191 0.25838 C 0.00625 0.26694 0.01163 0.2762 0.01771 0.28198 C 0.02291 0.29216 0.02986 0.30465 0.03732 0.31182 C 0.03923 0.31899 0.04392 0.32084 0.04757 0.32593 C 0.05607 0.3375 0.06319 0.35091 0.0717 0.36202 C 0.07344 0.37081 0.07812 0.38283 0.08177 0.3907 C 0.08333 0.39903 0.08472 0.40759 0.08646 0.41591 C 0.08715 0.41892 0.08871 0.42517 0.08871 0.4254 C 0.0908 0.4439 0.09427 0.46056 0.09791 0.4786 C 0.09913 0.50451 0.09305 0.50382 0.10017 0.50382 " pathEditMode="relative" rAng="0" ptsTypes="ffffffffffffffffffA">
                                      <p:cBhvr>
                                        <p:cTn id="6" dur="2000" fill="hold"/>
                                        <p:tgtEl>
                                          <p:spTgt spid="58"/>
                                        </p:tgtEl>
                                        <p:attrNameLst>
                                          <p:attrName>ppt_x</p:attrName>
                                          <p:attrName>ppt_y</p:attrName>
                                        </p:attrNameLst>
                                      </p:cBhvr>
                                      <p:rCtr x="3021" y="25214"/>
                                    </p:animMotion>
                                  </p:childTnLst>
                                </p:cTn>
                              </p:par>
                              <p:par>
                                <p:cTn id="7" presetID="0" presetClass="path" presetSubtype="0" accel="50000" decel="50000" fill="hold" nodeType="withEffect">
                                  <p:stCondLst>
                                    <p:cond delay="0"/>
                                  </p:stCondLst>
                                  <p:childTnLst>
                                    <p:animMotion origin="layout" path="M 3.88889E-6 -2.00786E-6 C 0.00451 0.00995 0.0092 0.0199 0.01423 0.02961 C 0.01684 0.0347 0.01753 0.03886 0.02066 0.04372 C 0.02343 0.05483 0.02691 0.0657 0.03055 0.07634 C 0.03125 0.07819 0.03229 0.08351 0.03264 0.08582 C 0.03333 0.08883 0.03507 0.09484 0.03507 0.09507 C 0.03541 0.0997 0.03611 0.10433 0.03611 0.10895 C 0.03611 0.13024 0.03437 0.18483 0.02187 0.20403 C 0.02048 0.20912 0.01892 0.21259 0.01632 0.21652 C 0.01493 0.22161 0.01475 0.22485 0.0118 0.22901 C 0.01024 0.23664 0.0059 0.24335 0.00208 0.24913 C -0.00035 0.25908 -0.00764 0.26579 -0.01216 0.27412 C -0.01875 0.28661 -0.02778 0.30003 -0.03629 0.30974 C -0.04202 0.31668 -0.04653 0.32547 -0.05382 0.32848 C -0.05504 0.3301 -0.05573 0.33195 -0.05712 0.3331 C -0.05816 0.33403 -0.05938 0.3338 -0.06025 0.33472 C -0.06129 0.33588 -0.06164 0.33819 -0.0625 0.33958 C -0.06806 0.34629 -0.07535 0.35415 -0.0823 0.3567 C -0.08542 0.36318 -0.09497 0.37104 -0.1007 0.37359 C -0.104 0.37798 -0.10868 0.38076 -0.11285 0.38307 C -0.11528 0.38608 -0.12171 0.38931 -0.12171 0.38955 C -0.12344 0.39325 -0.12639 0.39649 -0.12934 0.39857 C -0.13143 0.39996 -0.13577 0.40181 -0.13577 0.40204 C -0.13664 0.40273 -0.13768 0.40366 -0.1382 0.40481 C -0.13889 0.4062 -0.13907 0.40967 -0.13907 0.4099 " pathEditMode="relative" rAng="0" ptsTypes="ffffffffffffffffffffffffA">
                                      <p:cBhvr>
                                        <p:cTn id="8" dur="2000" fill="hold"/>
                                        <p:tgtEl>
                                          <p:spTgt spid="66"/>
                                        </p:tgtEl>
                                        <p:attrNameLst>
                                          <p:attrName>ppt_x</p:attrName>
                                          <p:attrName>ppt_y</p:attrName>
                                        </p:attrNameLst>
                                      </p:cBhvr>
                                      <p:rCtr x="-5156" y="20472"/>
                                    </p:animMotion>
                                  </p:childTnLst>
                                </p:cTn>
                              </p:par>
                              <p:par>
                                <p:cTn id="9" presetID="0" presetClass="path" presetSubtype="0" accel="50000" decel="50000" fill="hold" nodeType="withEffect">
                                  <p:stCondLst>
                                    <p:cond delay="0"/>
                                  </p:stCondLst>
                                  <p:childTnLst>
                                    <p:animMotion origin="layout" path="M 2.77778E-6 -4.62179E-6 C -0.00104 0.00718 -0.00157 0.01573 -0.00486 0.02105 C -0.00591 0.02684 -0.00712 0.02892 -0.00938 0.03262 C -0.01077 0.04118 -0.01736 0.05691 -0.02118 0.06431 C -0.02275 0.07241 -0.02622 0.07889 -0.02657 0.0886 C -0.02674 0.09762 -0.02657 0.10641 -0.02657 0.11543 " pathEditMode="relative" rAng="0" ptsTypes="fffffA">
                                      <p:cBhvr>
                                        <p:cTn id="10" dur="2000" fill="hold"/>
                                        <p:tgtEl>
                                          <p:spTgt spid="69"/>
                                        </p:tgtEl>
                                        <p:attrNameLst>
                                          <p:attrName>ppt_x</p:attrName>
                                          <p:attrName>ppt_y</p:attrName>
                                        </p:attrNameLst>
                                      </p:cBhvr>
                                      <p:rCtr x="-1337" y="5760"/>
                                    </p:animMotion>
                                  </p:childTnLst>
                                </p:cTn>
                              </p:par>
                              <p:par>
                                <p:cTn id="11" presetID="0" presetClass="path" presetSubtype="0" accel="50000" decel="50000" fill="hold" nodeType="withEffect">
                                  <p:stCondLst>
                                    <p:cond delay="0"/>
                                  </p:stCondLst>
                                  <p:childTnLst>
                                    <p:animMotion origin="layout" path="M -0.01285 -4.04118E-6 C -0.01129 0.00717 -0.00955 0.01481 -0.00608 0.02198 C 0.00104 0.03609 -0.00677 0.01712 -0.00174 0.02984 C 0.00173 0.04766 0.00208 0.06662 -0.00313 0.08397 C -0.00538 0.09184 -0.00608 0.0997 -0.00886 0.10734 C -0.01059 0.11219 -0.00886 0.11173 -0.01163 0.11173 " pathEditMode="relative" rAng="0" ptsTypes="fffffA">
                                      <p:cBhvr>
                                        <p:cTn id="12" dur="2000" fill="hold"/>
                                        <p:tgtEl>
                                          <p:spTgt spid="53"/>
                                        </p:tgtEl>
                                        <p:attrNameLst>
                                          <p:attrName>ppt_x</p:attrName>
                                          <p:attrName>ppt_y</p:attrName>
                                        </p:attrNameLst>
                                      </p:cBhvr>
                                      <p:rCtr x="747" y="5598"/>
                                    </p:animMotion>
                                  </p:childTnLst>
                                </p:cTn>
                              </p:par>
                              <p:par>
                                <p:cTn id="13" presetID="6" presetClass="emph" presetSubtype="0" fill="hold" grpId="0" nodeType="withEffect">
                                  <p:stCondLst>
                                    <p:cond delay="0"/>
                                  </p:stCondLst>
                                  <p:childTnLst>
                                    <p:animScale>
                                      <p:cBhvr>
                                        <p:cTn id="14" dur="2000" fill="hold"/>
                                        <p:tgtEl>
                                          <p:spTgt spid="79"/>
                                        </p:tgtEl>
                                      </p:cBhvr>
                                      <p:by x="100000" y="30000"/>
                                    </p:animScale>
                                  </p:childTnLst>
                                </p:cTn>
                              </p:par>
                              <p:par>
                                <p:cTn id="15" presetID="42" presetClass="path" presetSubtype="0" accel="50000" decel="50000" fill="hold" grpId="1" nodeType="withEffect">
                                  <p:stCondLst>
                                    <p:cond delay="0"/>
                                  </p:stCondLst>
                                  <p:childTnLst>
                                    <p:animMotion origin="layout" path="M 0.00226 0.00717 L 0.00226 0.07009 " pathEditMode="relative" rAng="0" ptsTypes="AA">
                                      <p:cBhvr>
                                        <p:cTn id="16" dur="2000" fill="hold"/>
                                        <p:tgtEl>
                                          <p:spTgt spid="79"/>
                                        </p:tgtEl>
                                        <p:attrNameLst>
                                          <p:attrName>ppt_x</p:attrName>
                                          <p:attrName>ppt_y</p:attrName>
                                        </p:attrNameLst>
                                      </p:cBhvr>
                                      <p:rCtr x="0" y="3146"/>
                                    </p:animMotion>
                                  </p:childTnLst>
                                </p:cTn>
                              </p:par>
                            </p:childTnLst>
                          </p:cTn>
                        </p:par>
                        <p:par>
                          <p:cTn id="17" fill="hold">
                            <p:stCondLst>
                              <p:cond delay="2000"/>
                            </p:stCondLst>
                            <p:childTnLst>
                              <p:par>
                                <p:cTn id="18" presetID="6" presetClass="emph" presetSubtype="0" fill="hold" grpId="0" nodeType="afterEffect">
                                  <p:stCondLst>
                                    <p:cond delay="0"/>
                                  </p:stCondLst>
                                  <p:childTnLst>
                                    <p:animScale>
                                      <p:cBhvr>
                                        <p:cTn id="19" dur="2000" fill="hold"/>
                                        <p:tgtEl>
                                          <p:spTgt spid="78"/>
                                        </p:tgtEl>
                                      </p:cBhvr>
                                      <p:by x="100000" y="120000"/>
                                    </p:animScale>
                                  </p:childTnLst>
                                </p:cTn>
                              </p:par>
                              <p:par>
                                <p:cTn id="20" presetID="42" presetClass="path" presetSubtype="0" accel="50000" decel="50000" fill="hold" grpId="1" nodeType="withEffect">
                                  <p:stCondLst>
                                    <p:cond delay="0"/>
                                  </p:stCondLst>
                                  <p:childTnLst>
                                    <p:animMotion origin="layout" path="M 0 -6.8471E-7 L 0 -0.0421 " pathEditMode="relative" rAng="0" ptsTypes="AA">
                                      <p:cBhvr>
                                        <p:cTn id="21" dur="2000" fill="hold"/>
                                        <p:tgtEl>
                                          <p:spTgt spid="78"/>
                                        </p:tgtEl>
                                        <p:attrNameLst>
                                          <p:attrName>ppt_x</p:attrName>
                                          <p:attrName>ppt_y</p:attrName>
                                        </p:attrNameLst>
                                      </p:cBhvr>
                                      <p:rCtr x="0" y="-2105"/>
                                    </p:animMotion>
                                  </p:childTnLst>
                                </p:cTn>
                              </p:par>
                            </p:childTnLst>
                          </p:cTn>
                        </p:par>
                        <p:par>
                          <p:cTn id="22" fill="hold">
                            <p:stCondLst>
                              <p:cond delay="4000"/>
                            </p:stCondLst>
                            <p:childTnLst>
                              <p:par>
                                <p:cTn id="23" presetID="10" presetClass="exit" presetSubtype="0" fill="hold" grpId="1" nodeType="afterEffect">
                                  <p:stCondLst>
                                    <p:cond delay="0"/>
                                  </p:stCondLst>
                                  <p:childTnLst>
                                    <p:animEffect transition="out" filter="fade">
                                      <p:cBhvr>
                                        <p:cTn id="24" dur="500"/>
                                        <p:tgtEl>
                                          <p:spTgt spid="65"/>
                                        </p:tgtEl>
                                      </p:cBhvr>
                                    </p:animEffect>
                                    <p:set>
                                      <p:cBhvr>
                                        <p:cTn id="25" dur="1" fill="hold">
                                          <p:stCondLst>
                                            <p:cond delay="499"/>
                                          </p:stCondLst>
                                        </p:cTn>
                                        <p:tgtEl>
                                          <p:spTgt spid="65"/>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51"/>
                                        </p:tgtEl>
                                        <p:attrNameLst>
                                          <p:attrName>style.visibility</p:attrName>
                                        </p:attrNameLst>
                                      </p:cBhvr>
                                      <p:to>
                                        <p:strVal val="visible"/>
                                      </p:to>
                                    </p:set>
                                    <p:animEffect transition="in" filter="fade">
                                      <p:cBhvr>
                                        <p:cTn id="30" dur="500"/>
                                        <p:tgtEl>
                                          <p:spTgt spid="51"/>
                                        </p:tgtEl>
                                      </p:cBhvr>
                                    </p:animEffect>
                                  </p:childTnLst>
                                </p:cTn>
                              </p:par>
                              <p:par>
                                <p:cTn id="31" presetID="10" presetClass="exit" presetSubtype="0" fill="hold" nodeType="withEffect">
                                  <p:stCondLst>
                                    <p:cond delay="0"/>
                                  </p:stCondLst>
                                  <p:childTnLst>
                                    <p:animEffect transition="out" filter="fade">
                                      <p:cBhvr>
                                        <p:cTn id="32" dur="500"/>
                                        <p:tgtEl>
                                          <p:spTgt spid="34"/>
                                        </p:tgtEl>
                                      </p:cBhvr>
                                    </p:animEffect>
                                    <p:set>
                                      <p:cBhvr>
                                        <p:cTn id="33" dur="1" fill="hold">
                                          <p:stCondLst>
                                            <p:cond delay="499"/>
                                          </p:stCondLst>
                                        </p:cTn>
                                        <p:tgtEl>
                                          <p:spTgt spid="34"/>
                                        </p:tgtEl>
                                        <p:attrNameLst>
                                          <p:attrName>style.visibility</p:attrName>
                                        </p:attrNameLst>
                                      </p:cBhvr>
                                      <p:to>
                                        <p:strVal val="hidden"/>
                                      </p:to>
                                    </p:set>
                                  </p:childTnLst>
                                </p:cTn>
                              </p:par>
                            </p:childTnLst>
                          </p:cTn>
                        </p:par>
                        <p:par>
                          <p:cTn id="34" fill="hold">
                            <p:stCondLst>
                              <p:cond delay="500"/>
                            </p:stCondLst>
                            <p:childTnLst>
                              <p:par>
                                <p:cTn id="35" presetID="10" presetClass="exit" presetSubtype="0" fill="hold" nodeType="afterEffect">
                                  <p:stCondLst>
                                    <p:cond delay="0"/>
                                  </p:stCondLst>
                                  <p:childTnLst>
                                    <p:animEffect transition="out" filter="fade">
                                      <p:cBhvr>
                                        <p:cTn id="36" dur="500"/>
                                        <p:tgtEl>
                                          <p:spTgt spid="58"/>
                                        </p:tgtEl>
                                      </p:cBhvr>
                                    </p:animEffect>
                                    <p:set>
                                      <p:cBhvr>
                                        <p:cTn id="37" dur="1" fill="hold">
                                          <p:stCondLst>
                                            <p:cond delay="499"/>
                                          </p:stCondLst>
                                        </p:cTn>
                                        <p:tgtEl>
                                          <p:spTgt spid="58"/>
                                        </p:tgtEl>
                                        <p:attrNameLst>
                                          <p:attrName>style.visibility</p:attrName>
                                        </p:attrNameLst>
                                      </p:cBhvr>
                                      <p:to>
                                        <p:strVal val="hidden"/>
                                      </p:to>
                                    </p:set>
                                  </p:childTnLst>
                                </p:cTn>
                              </p:par>
                            </p:childTnLst>
                          </p:cTn>
                        </p:par>
                        <p:par>
                          <p:cTn id="38" fill="hold">
                            <p:stCondLst>
                              <p:cond delay="1000"/>
                            </p:stCondLst>
                            <p:childTnLst>
                              <p:par>
                                <p:cTn id="39" presetID="1" presetClass="emph" presetSubtype="1" nodeType="afterEffect">
                                  <p:stCondLst>
                                    <p:cond delay="0"/>
                                  </p:stCondLst>
                                  <p:childTnLst>
                                    <p:set>
                                      <p:cBhvr>
                                        <p:cTn id="40" dur="indefinite"/>
                                        <p:tgtEl>
                                          <p:spTgt spid="78"/>
                                        </p:tgtEl>
                                        <p:attrNameLst>
                                          <p:attrName>fillcolor</p:attrName>
                                        </p:attrNameLst>
                                      </p:cBhvr>
                                      <p:to>
                                        <p:clrVal>
                                          <a:srgbClr val="99FF99"/>
                                        </p:clrVal>
                                      </p:to>
                                    </p:set>
                                    <p:set>
                                      <p:cBhvr>
                                        <p:cTn id="41" dur="indefinite"/>
                                        <p:tgtEl>
                                          <p:spTgt spid="78"/>
                                        </p:tgtEl>
                                        <p:attrNameLst>
                                          <p:attrName>fill.type</p:attrName>
                                        </p:attrNameLst>
                                      </p:cBhvr>
                                      <p:to>
                                        <p:strVal val="solid"/>
                                      </p:to>
                                    </p:set>
                                    <p:set>
                                      <p:cBhvr>
                                        <p:cTn id="42" dur="indefinite"/>
                                        <p:tgtEl>
                                          <p:spTgt spid="78"/>
                                        </p:tgtEl>
                                        <p:attrNameLst>
                                          <p:attrName>fill.on</p:attrName>
                                        </p:attrNameLst>
                                      </p:cBhvr>
                                      <p:to>
                                        <p:strVal val="true"/>
                                      </p:to>
                                    </p:set>
                                  </p:childTnLst>
                                </p:cTn>
                              </p:par>
                            </p:childTnLst>
                          </p:cTn>
                        </p:par>
                        <p:par>
                          <p:cTn id="43" fill="hold">
                            <p:stCondLst>
                              <p:cond delay="1000"/>
                            </p:stCondLst>
                            <p:childTnLst>
                              <p:par>
                                <p:cTn id="44" presetID="10" presetClass="entr" presetSubtype="0" fill="hold" grpId="0" nodeType="afterEffect">
                                  <p:stCondLst>
                                    <p:cond delay="0"/>
                                  </p:stCondLst>
                                  <p:childTnLst>
                                    <p:set>
                                      <p:cBhvr>
                                        <p:cTn id="45" dur="1" fill="hold">
                                          <p:stCondLst>
                                            <p:cond delay="0"/>
                                          </p:stCondLst>
                                        </p:cTn>
                                        <p:tgtEl>
                                          <p:spTgt spid="72"/>
                                        </p:tgtEl>
                                        <p:attrNameLst>
                                          <p:attrName>style.visibility</p:attrName>
                                        </p:attrNameLst>
                                      </p:cBhvr>
                                      <p:to>
                                        <p:strVal val="visible"/>
                                      </p:to>
                                    </p:set>
                                    <p:animEffect transition="in" filter="fade">
                                      <p:cBhvr>
                                        <p:cTn id="46"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animBg="1"/>
      <p:bldP spid="78" grpId="1" animBg="1"/>
      <p:bldP spid="79" grpId="0" animBg="1"/>
      <p:bldP spid="79" grpId="1" animBg="1"/>
      <p:bldP spid="65" grpId="1"/>
      <p:bldP spid="7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二等辺三角形 74"/>
          <p:cNvSpPr/>
          <p:nvPr/>
        </p:nvSpPr>
        <p:spPr>
          <a:xfrm flipV="1">
            <a:off x="3491880" y="1919294"/>
            <a:ext cx="2160242" cy="1509705"/>
          </a:xfrm>
          <a:prstGeom prst="triangle">
            <a:avLst>
              <a:gd name="adj" fmla="val 50000"/>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136603" y="3088838"/>
            <a:ext cx="891518" cy="4121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2473258" y="4077072"/>
            <a:ext cx="4239104" cy="2556049"/>
          </a:xfrm>
          <a:prstGeom prst="rect">
            <a:avLst/>
          </a:prstGeom>
          <a:solidFill>
            <a:srgbClr val="99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3491880" y="1700808"/>
            <a:ext cx="2118400" cy="265111"/>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コネクタ 5"/>
          <p:cNvCxnSpPr/>
          <p:nvPr/>
        </p:nvCxnSpPr>
        <p:spPr>
          <a:xfrm>
            <a:off x="2421729" y="3083869"/>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H="1" flipV="1">
            <a:off x="2395360" y="6669360"/>
            <a:ext cx="4320480" cy="7775"/>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712362" y="3088838"/>
            <a:ext cx="0" cy="36004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491880" y="188640"/>
            <a:ext cx="0" cy="18002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flipH="1">
            <a:off x="5652120" y="188640"/>
            <a:ext cx="2" cy="180020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直線コネクタ 18"/>
          <p:cNvCxnSpPr/>
          <p:nvPr/>
        </p:nvCxnSpPr>
        <p:spPr>
          <a:xfrm flipH="1">
            <a:off x="4860032" y="1965919"/>
            <a:ext cx="792090" cy="1117950"/>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487147" y="1980828"/>
            <a:ext cx="796821" cy="1088132"/>
          </a:xfrm>
          <a:prstGeom prst="line">
            <a:avLst/>
          </a:prstGeom>
          <a:ln w="63500" cmpd="dbl">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2607778" y="5892843"/>
            <a:ext cx="690563" cy="642938"/>
            <a:chOff x="6084168" y="3197024"/>
            <a:chExt cx="690563" cy="642938"/>
          </a:xfrm>
        </p:grpSpPr>
        <p:grpSp>
          <p:nvGrpSpPr>
            <p:cNvPr id="29" name="グループ化 28"/>
            <p:cNvGrpSpPr/>
            <p:nvPr/>
          </p:nvGrpSpPr>
          <p:grpSpPr>
            <a:xfrm>
              <a:off x="6084168" y="3197024"/>
              <a:ext cx="642938" cy="642938"/>
              <a:chOff x="6084168" y="3197024"/>
              <a:chExt cx="642938" cy="642938"/>
            </a:xfrm>
          </p:grpSpPr>
          <p:sp>
            <p:nvSpPr>
              <p:cNvPr id="32" name="円/楕円 31"/>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33" name="円/楕円 32"/>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0"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31" name="テキスト ボックス 30"/>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42" name="グループ化 41"/>
          <p:cNvGrpSpPr/>
          <p:nvPr/>
        </p:nvGrpSpPr>
        <p:grpSpPr>
          <a:xfrm>
            <a:off x="4398728" y="5673795"/>
            <a:ext cx="690563" cy="642938"/>
            <a:chOff x="6084168" y="3197024"/>
            <a:chExt cx="690563" cy="642938"/>
          </a:xfrm>
        </p:grpSpPr>
        <p:grpSp>
          <p:nvGrpSpPr>
            <p:cNvPr id="43" name="グループ化 42"/>
            <p:cNvGrpSpPr/>
            <p:nvPr/>
          </p:nvGrpSpPr>
          <p:grpSpPr>
            <a:xfrm>
              <a:off x="6084168" y="3197024"/>
              <a:ext cx="642938" cy="642938"/>
              <a:chOff x="6084168" y="3197024"/>
              <a:chExt cx="642938" cy="642938"/>
            </a:xfrm>
          </p:grpSpPr>
          <p:sp>
            <p:nvSpPr>
              <p:cNvPr id="46" name="円/楕円 45"/>
              <p:cNvSpPr/>
              <p:nvPr/>
            </p:nvSpPr>
            <p:spPr bwMode="auto">
              <a:xfrm>
                <a:off x="6084168" y="3197024"/>
                <a:ext cx="642938" cy="642938"/>
              </a:xfrm>
              <a:prstGeom prst="ellipse">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b="1" dirty="0">
                  <a:solidFill>
                    <a:schemeClr val="tx1"/>
                  </a:solidFill>
                </a:endParaRPr>
              </a:p>
            </p:txBody>
          </p:sp>
          <p:sp>
            <p:nvSpPr>
              <p:cNvPr id="47" name="円/楕円 46"/>
              <p:cNvSpPr/>
              <p:nvPr/>
            </p:nvSpPr>
            <p:spPr bwMode="auto">
              <a:xfrm>
                <a:off x="6441356" y="3268462"/>
                <a:ext cx="214312" cy="214312"/>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44" name="テキスト ボックス 47"/>
            <p:cNvSpPr txBox="1">
              <a:spLocks noChangeArrowheads="1"/>
            </p:cNvSpPr>
            <p:nvPr/>
          </p:nvSpPr>
          <p:spPr bwMode="auto">
            <a:xfrm>
              <a:off x="6346028" y="3197024"/>
              <a:ext cx="428703" cy="369330"/>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45" name="テキスト ボックス 44"/>
            <p:cNvSpPr txBox="1"/>
            <p:nvPr/>
          </p:nvSpPr>
          <p:spPr>
            <a:xfrm>
              <a:off x="6160740" y="3371850"/>
              <a:ext cx="571500" cy="369332"/>
            </a:xfrm>
            <a:prstGeom prst="rect">
              <a:avLst/>
            </a:prstGeom>
            <a:noFill/>
          </p:spPr>
          <p:txBody>
            <a:bodyPr wrap="square" rtlCol="0">
              <a:spAutoFit/>
            </a:bodyPr>
            <a:lstStyle/>
            <a:p>
              <a:r>
                <a:rPr kumimoji="1" lang="en-US" altLang="ja-JP" dirty="0" smtClean="0"/>
                <a:t>Na</a:t>
              </a:r>
              <a:endParaRPr kumimoji="1" lang="ja-JP" altLang="en-US" dirty="0"/>
            </a:p>
          </p:txBody>
        </p:sp>
      </p:grpSp>
      <p:grpSp>
        <p:nvGrpSpPr>
          <p:cNvPr id="53" name="グループ化 44"/>
          <p:cNvGrpSpPr>
            <a:grpSpLocks/>
          </p:cNvGrpSpPr>
          <p:nvPr/>
        </p:nvGrpSpPr>
        <p:grpSpPr bwMode="auto">
          <a:xfrm>
            <a:off x="3842108" y="1867383"/>
            <a:ext cx="690563" cy="642938"/>
            <a:chOff x="8286776" y="1714488"/>
            <a:chExt cx="690442" cy="642942"/>
          </a:xfrm>
        </p:grpSpPr>
        <p:grpSp>
          <p:nvGrpSpPr>
            <p:cNvPr id="54" name="グループ化 38"/>
            <p:cNvGrpSpPr>
              <a:grpSpLocks/>
            </p:cNvGrpSpPr>
            <p:nvPr/>
          </p:nvGrpSpPr>
          <p:grpSpPr bwMode="auto">
            <a:xfrm>
              <a:off x="8286776" y="1714488"/>
              <a:ext cx="642942" cy="642942"/>
              <a:chOff x="8215338" y="1857364"/>
              <a:chExt cx="642942" cy="642942"/>
            </a:xfrm>
          </p:grpSpPr>
          <p:sp>
            <p:nvSpPr>
              <p:cNvPr id="56" name="円/楕円 55"/>
              <p:cNvSpPr/>
              <p:nvPr/>
            </p:nvSpPr>
            <p:spPr>
              <a:xfrm>
                <a:off x="8215338" y="1857364"/>
                <a:ext cx="642825"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7" name="円/楕円 56"/>
              <p:cNvSpPr/>
              <p:nvPr/>
            </p:nvSpPr>
            <p:spPr>
              <a:xfrm>
                <a:off x="8572463" y="1928802"/>
                <a:ext cx="214274" cy="21431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55" name="テキスト ボックス 47"/>
            <p:cNvSpPr txBox="1">
              <a:spLocks noChangeArrowheads="1"/>
            </p:cNvSpPr>
            <p:nvPr/>
          </p:nvSpPr>
          <p:spPr bwMode="auto">
            <a:xfrm>
              <a:off x="8548590" y="1714488"/>
              <a:ext cx="428628"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69" name="グループ化 68"/>
          <p:cNvGrpSpPr/>
          <p:nvPr/>
        </p:nvGrpSpPr>
        <p:grpSpPr>
          <a:xfrm>
            <a:off x="4502685" y="2153133"/>
            <a:ext cx="714375" cy="642937"/>
            <a:chOff x="8429625" y="928670"/>
            <a:chExt cx="714375" cy="642937"/>
          </a:xfrm>
        </p:grpSpPr>
        <p:sp>
          <p:nvSpPr>
            <p:cNvPr id="70" name="円/楕円 69"/>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1" name="円/楕円 70"/>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83" name="グループ化 82"/>
          <p:cNvGrpSpPr/>
          <p:nvPr/>
        </p:nvGrpSpPr>
        <p:grpSpPr>
          <a:xfrm>
            <a:off x="3179278" y="5138382"/>
            <a:ext cx="1008112" cy="720080"/>
            <a:chOff x="7380312" y="4581128"/>
            <a:chExt cx="1008112" cy="720080"/>
          </a:xfrm>
        </p:grpSpPr>
        <p:sp>
          <p:nvSpPr>
            <p:cNvPr id="81" name="円/楕円 80"/>
            <p:cNvSpPr/>
            <p:nvPr/>
          </p:nvSpPr>
          <p:spPr>
            <a:xfrm>
              <a:off x="7380312" y="4581128"/>
              <a:ext cx="1008112" cy="720080"/>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p:cNvSpPr txBox="1"/>
            <p:nvPr/>
          </p:nvSpPr>
          <p:spPr>
            <a:xfrm>
              <a:off x="7560332" y="4756502"/>
              <a:ext cx="648072" cy="369332"/>
            </a:xfrm>
            <a:prstGeom prst="rect">
              <a:avLst/>
            </a:prstGeom>
            <a:noFill/>
          </p:spPr>
          <p:txBody>
            <a:bodyPr wrap="square" rtlCol="0">
              <a:spAutoFit/>
            </a:bodyPr>
            <a:lstStyle/>
            <a:p>
              <a:r>
                <a:rPr kumimoji="1" lang="ja-JP" altLang="en-US" b="1" dirty="0" smtClean="0">
                  <a:solidFill>
                    <a:srgbClr val="FFFF66"/>
                  </a:solidFill>
                </a:rPr>
                <a:t>Ｈ</a:t>
              </a:r>
              <a:r>
                <a:rPr kumimoji="1" lang="ja-JP" altLang="en-US" sz="1200" b="1" dirty="0" smtClean="0">
                  <a:solidFill>
                    <a:srgbClr val="FFFF66"/>
                  </a:solidFill>
                </a:rPr>
                <a:t>２</a:t>
              </a:r>
              <a:r>
                <a:rPr kumimoji="1" lang="ja-JP" altLang="en-US" b="1" dirty="0" smtClean="0">
                  <a:solidFill>
                    <a:srgbClr val="FFFF66"/>
                  </a:solidFill>
                </a:rPr>
                <a:t>Ｏ</a:t>
              </a:r>
              <a:endParaRPr kumimoji="1" lang="ja-JP" altLang="en-US" b="1" dirty="0">
                <a:solidFill>
                  <a:srgbClr val="FFFF66"/>
                </a:solidFill>
              </a:endParaRPr>
            </a:p>
          </p:txBody>
        </p:sp>
      </p:grpSp>
      <p:grpSp>
        <p:nvGrpSpPr>
          <p:cNvPr id="73" name="グループ化 72"/>
          <p:cNvGrpSpPr/>
          <p:nvPr/>
        </p:nvGrpSpPr>
        <p:grpSpPr>
          <a:xfrm>
            <a:off x="4431111" y="4874728"/>
            <a:ext cx="714375" cy="642937"/>
            <a:chOff x="8429625" y="928670"/>
            <a:chExt cx="714375" cy="642937"/>
          </a:xfrm>
        </p:grpSpPr>
        <p:sp>
          <p:nvSpPr>
            <p:cNvPr id="74" name="円/楕円 73"/>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6" name="円/楕円 75"/>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grpSp>
        <p:nvGrpSpPr>
          <p:cNvPr id="51" name="グループ化 50"/>
          <p:cNvGrpSpPr/>
          <p:nvPr/>
        </p:nvGrpSpPr>
        <p:grpSpPr>
          <a:xfrm>
            <a:off x="5421840" y="5385193"/>
            <a:ext cx="1008112" cy="720080"/>
            <a:chOff x="7380312" y="4581128"/>
            <a:chExt cx="1008112" cy="720080"/>
          </a:xfrm>
        </p:grpSpPr>
        <p:sp>
          <p:nvSpPr>
            <p:cNvPr id="52" name="円/楕円 51"/>
            <p:cNvSpPr/>
            <p:nvPr/>
          </p:nvSpPr>
          <p:spPr>
            <a:xfrm>
              <a:off x="7380312" y="4581128"/>
              <a:ext cx="1008112" cy="720080"/>
            </a:xfrm>
            <a:prstGeom prst="ellipse">
              <a:avLst/>
            </a:prstGeom>
            <a:solidFill>
              <a:srgbClr val="7030A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7560332" y="4756502"/>
              <a:ext cx="648072" cy="369332"/>
            </a:xfrm>
            <a:prstGeom prst="rect">
              <a:avLst/>
            </a:prstGeom>
            <a:noFill/>
          </p:spPr>
          <p:txBody>
            <a:bodyPr wrap="square" rtlCol="0">
              <a:spAutoFit/>
            </a:bodyPr>
            <a:lstStyle/>
            <a:p>
              <a:r>
                <a:rPr kumimoji="1" lang="ja-JP" altLang="en-US" b="1" dirty="0" smtClean="0">
                  <a:solidFill>
                    <a:srgbClr val="FFFF66"/>
                  </a:solidFill>
                </a:rPr>
                <a:t>Ｈ</a:t>
              </a:r>
              <a:r>
                <a:rPr kumimoji="1" lang="ja-JP" altLang="en-US" sz="1200" b="1" dirty="0" smtClean="0">
                  <a:solidFill>
                    <a:srgbClr val="FFFF66"/>
                  </a:solidFill>
                </a:rPr>
                <a:t>２</a:t>
              </a:r>
              <a:r>
                <a:rPr kumimoji="1" lang="ja-JP" altLang="en-US" b="1" dirty="0" smtClean="0">
                  <a:solidFill>
                    <a:srgbClr val="FFFF66"/>
                  </a:solidFill>
                </a:rPr>
                <a:t>Ｏ</a:t>
              </a:r>
              <a:endParaRPr kumimoji="1" lang="ja-JP" altLang="en-US" b="1" dirty="0">
                <a:solidFill>
                  <a:srgbClr val="FFFF66"/>
                </a:solidFill>
              </a:endParaRPr>
            </a:p>
          </p:txBody>
        </p:sp>
      </p:grpSp>
      <p:grpSp>
        <p:nvGrpSpPr>
          <p:cNvPr id="64" name="グループ化 63"/>
          <p:cNvGrpSpPr/>
          <p:nvPr/>
        </p:nvGrpSpPr>
        <p:grpSpPr>
          <a:xfrm>
            <a:off x="2572059" y="4670819"/>
            <a:ext cx="714375" cy="642937"/>
            <a:chOff x="8429625" y="928670"/>
            <a:chExt cx="714375" cy="642937"/>
          </a:xfrm>
        </p:grpSpPr>
        <p:sp>
          <p:nvSpPr>
            <p:cNvPr id="65" name="円/楕円 64"/>
            <p:cNvSpPr/>
            <p:nvPr/>
          </p:nvSpPr>
          <p:spPr bwMode="auto">
            <a:xfrm>
              <a:off x="8429625" y="928670"/>
              <a:ext cx="642938" cy="642937"/>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72" name="円/楕円 71"/>
            <p:cNvSpPr/>
            <p:nvPr/>
          </p:nvSpPr>
          <p:spPr bwMode="auto">
            <a:xfrm flipH="1">
              <a:off x="8929688" y="928670"/>
              <a:ext cx="214312" cy="214312"/>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77" name="テキスト ボックス 76"/>
          <p:cNvSpPr txBox="1"/>
          <p:nvPr/>
        </p:nvSpPr>
        <p:spPr>
          <a:xfrm>
            <a:off x="35739" y="4228397"/>
            <a:ext cx="2232248" cy="646331"/>
          </a:xfrm>
          <a:prstGeom prst="rect">
            <a:avLst/>
          </a:prstGeom>
          <a:noFill/>
        </p:spPr>
        <p:txBody>
          <a:bodyPr wrap="square" rtlCol="0">
            <a:spAutoFit/>
          </a:bodyPr>
          <a:lstStyle/>
          <a:p>
            <a:r>
              <a:rPr kumimoji="1" lang="ja-JP" altLang="en-US" sz="3600" dirty="0" smtClean="0">
                <a:solidFill>
                  <a:srgbClr val="0070C0"/>
                </a:solidFill>
              </a:rPr>
              <a:t>ＢＴＢ溶液</a:t>
            </a:r>
            <a:endParaRPr kumimoji="1" lang="ja-JP" altLang="en-US" sz="3600" dirty="0">
              <a:solidFill>
                <a:srgbClr val="0070C0"/>
              </a:solidFill>
            </a:endParaRPr>
          </a:p>
        </p:txBody>
      </p:sp>
      <p:sp>
        <p:nvSpPr>
          <p:cNvPr id="80" name="テキスト ボックス 79"/>
          <p:cNvSpPr txBox="1"/>
          <p:nvPr/>
        </p:nvSpPr>
        <p:spPr>
          <a:xfrm>
            <a:off x="593801" y="5093486"/>
            <a:ext cx="1116124" cy="523220"/>
          </a:xfrm>
          <a:prstGeom prst="rect">
            <a:avLst/>
          </a:prstGeom>
          <a:noFill/>
        </p:spPr>
        <p:txBody>
          <a:bodyPr wrap="square" rtlCol="0">
            <a:spAutoFit/>
          </a:bodyPr>
          <a:lstStyle/>
          <a:p>
            <a:r>
              <a:rPr kumimoji="1" lang="ja-JP" altLang="en-US" sz="2800" dirty="0" smtClean="0">
                <a:solidFill>
                  <a:srgbClr val="0070C0"/>
                </a:solidFill>
              </a:rPr>
              <a:t>中性</a:t>
            </a:r>
            <a:endParaRPr kumimoji="1" lang="ja-JP" altLang="en-US" sz="2800" dirty="0">
              <a:solidFill>
                <a:srgbClr val="0070C0"/>
              </a:solidFill>
            </a:endParaRPr>
          </a:p>
        </p:txBody>
      </p:sp>
      <p:sp>
        <p:nvSpPr>
          <p:cNvPr id="84" name="テキスト ボックス 83"/>
          <p:cNvSpPr txBox="1"/>
          <p:nvPr/>
        </p:nvSpPr>
        <p:spPr>
          <a:xfrm>
            <a:off x="494911" y="5089040"/>
            <a:ext cx="1313903" cy="523220"/>
          </a:xfrm>
          <a:prstGeom prst="rect">
            <a:avLst/>
          </a:prstGeom>
          <a:noFill/>
        </p:spPr>
        <p:txBody>
          <a:bodyPr wrap="square" rtlCol="0">
            <a:spAutoFit/>
          </a:bodyPr>
          <a:lstStyle/>
          <a:p>
            <a:r>
              <a:rPr kumimoji="1" lang="ja-JP" altLang="en-US" sz="2800" dirty="0" smtClean="0">
                <a:solidFill>
                  <a:srgbClr val="0070C0"/>
                </a:solidFill>
              </a:rPr>
              <a:t>弱酸性</a:t>
            </a:r>
            <a:endParaRPr kumimoji="1" lang="ja-JP" altLang="en-US" sz="2800" dirty="0">
              <a:solidFill>
                <a:srgbClr val="0070C0"/>
              </a:solidFill>
            </a:endParaRPr>
          </a:p>
        </p:txBody>
      </p:sp>
    </p:spTree>
    <p:extLst>
      <p:ext uri="{BB962C8B-B14F-4D97-AF65-F5344CB8AC3E}">
        <p14:creationId xmlns:p14="http://schemas.microsoft.com/office/powerpoint/2010/main" val="365420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nodeType="clickEffect">
                                  <p:stCondLst>
                                    <p:cond delay="0"/>
                                  </p:stCondLst>
                                  <p:childTnLst>
                                    <p:animMotion origin="layout" path="M 8.61111E-6 -1.91996E-7 C -0.00277 0.00462 -0.00486 0.00971 -0.00815 0.01365 C -0.00937 0.0192 -0.0118 0.02406 -0.01388 0.02891 C -0.01527 0.03215 -0.01684 0.03516 -0.0184 0.03817 C -0.01909 0.03979 -0.02065 0.04279 -0.02065 0.04279 C -0.02222 0.05043 -0.02343 0.05829 -0.02534 0.06569 C -0.02708 0.09137 -0.02986 0.12028 -0.02065 0.14388 C -0.01805 0.15892 -0.00815 0.18436 -0.00121 0.19755 C 0.00139 0.2024 0.00521 0.20657 0.00799 0.21119 C 0.01129 0.21628 0.01424 0.22253 0.01841 0.22646 C 0.02119 0.22924 0.02466 0.23039 0.02761 0.23271 C 0.03108 0.23548 0.03386 0.24034 0.03785 0.24196 C 0.04185 0.24358 0.04584 0.24497 0.04931 0.24797 C 0.05539 0.25329 0.06303 0.25931 0.07014 0.26185 C 0.07431 0.26555 0.07917 0.26902 0.08386 0.27087 C 0.08716 0.27573 0.09844 0.28105 0.10348 0.28313 C 0.10851 0.28776 0.11355 0.29123 0.11945 0.29401 C 0.1224 0.29771 0.12483 0.2984 0.12865 0.30002 C 0.1349 0.30789 0.12691 0.29863 0.13438 0.30465 C 0.13803 0.30765 0.1382 0.31066 0.14254 0.31228 C 0.14549 0.3183 0.14775 0.32431 0.15174 0.32917 C 0.15209 0.33079 0.15244 0.33217 0.15278 0.33379 C 0.15313 0.33541 0.154 0.33842 0.154 0.33842 " pathEditMode="relative" ptsTypes="ffffffffffffffffffffffA">
                                      <p:cBhvr>
                                        <p:cTn id="6" dur="2000" fill="hold"/>
                                        <p:tgtEl>
                                          <p:spTgt spid="69"/>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00034 -0.00023 C 0.00157 0.01226 0.00868 0.03239 0.0158 0.04118 C 0.01719 0.04765 0.01771 0.0502 0.02153 0.05482 C 0.02413 0.06639 0.02761 0.07842 0.02952 0.09022 C 0.03021 0.09415 0.03073 0.10132 0.03177 0.10548 C 0.03247 0.10872 0.0342 0.11474 0.0342 0.11474 C 0.03577 0.14527 0.03594 0.14064 0.0342 0.18043 C 0.03299 0.20611 0.02084 0.23479 0.01233 0.257 C 0.00677 0.27134 0.00174 0.28892 -0.00729 0.30002 C -0.0092 0.30881 -0.01857 0.32246 -0.02448 0.32755 C -0.02778 0.34027 -0.02291 0.32547 -0.02899 0.33356 C -0.02986 0.33472 -0.02951 0.3368 -0.03021 0.33819 C -0.0309 0.33981 -0.03264 0.34143 -0.03368 0.34282 " pathEditMode="relative" ptsTypes="ffffffffffffA">
                                      <p:cBhvr>
                                        <p:cTn id="8" dur="2000" fill="hold"/>
                                        <p:tgtEl>
                                          <p:spTgt spid="53"/>
                                        </p:tgtEl>
                                        <p:attrNameLst>
                                          <p:attrName>ppt_x</p:attrName>
                                          <p:attrName>ppt_y</p:attrName>
                                        </p:attrNameLst>
                                      </p:cBhvr>
                                    </p:animMotion>
                                  </p:childTnLst>
                                </p:cTn>
                              </p:par>
                              <p:par>
                                <p:cTn id="9" presetID="10" presetClass="exit" presetSubtype="0" fill="hold" grpId="0" nodeType="withEffect">
                                  <p:stCondLst>
                                    <p:cond delay="0"/>
                                  </p:stCondLst>
                                  <p:childTnLst>
                                    <p:animEffect transition="out" filter="fade">
                                      <p:cBhvr>
                                        <p:cTn id="10" dur="500"/>
                                        <p:tgtEl>
                                          <p:spTgt spid="79"/>
                                        </p:tgtEl>
                                      </p:cBhvr>
                                    </p:animEffect>
                                    <p:set>
                                      <p:cBhvr>
                                        <p:cTn id="11" dur="1" fill="hold">
                                          <p:stCondLst>
                                            <p:cond delay="499"/>
                                          </p:stCondLst>
                                        </p:cTn>
                                        <p:tgtEl>
                                          <p:spTgt spid="79"/>
                                        </p:tgtEl>
                                        <p:attrNameLst>
                                          <p:attrName>style.visibility</p:attrName>
                                        </p:attrNameLst>
                                      </p:cBhvr>
                                      <p:to>
                                        <p:strVal val="hidden"/>
                                      </p:to>
                                    </p:set>
                                  </p:childTnLst>
                                </p:cTn>
                              </p:par>
                              <p:par>
                                <p:cTn id="12" presetID="6" presetClass="emph" presetSubtype="0" fill="hold" grpId="0" nodeType="withEffect">
                                  <p:stCondLst>
                                    <p:cond delay="0"/>
                                  </p:stCondLst>
                                  <p:childTnLst>
                                    <p:animScale>
                                      <p:cBhvr>
                                        <p:cTn id="13" dur="2000" fill="hold"/>
                                        <p:tgtEl>
                                          <p:spTgt spid="75"/>
                                        </p:tgtEl>
                                      </p:cBhvr>
                                      <p:by x="0" y="0"/>
                                    </p:animScale>
                                  </p:childTnLst>
                                </p:cTn>
                              </p:par>
                              <p:par>
                                <p:cTn id="14" presetID="42" presetClass="path" presetSubtype="0" accel="50000" decel="50000" fill="hold" grpId="1" nodeType="withEffect">
                                  <p:stCondLst>
                                    <p:cond delay="0"/>
                                  </p:stCondLst>
                                  <p:childTnLst>
                                    <p:animMotion origin="layout" path="M 0 -4.29794E-6 L 0 0.06824 " pathEditMode="relative" rAng="0" ptsTypes="AA">
                                      <p:cBhvr>
                                        <p:cTn id="15" dur="2000" fill="hold"/>
                                        <p:tgtEl>
                                          <p:spTgt spid="75"/>
                                        </p:tgtEl>
                                        <p:attrNameLst>
                                          <p:attrName>ppt_x</p:attrName>
                                          <p:attrName>ppt_y</p:attrName>
                                        </p:attrNameLst>
                                      </p:cBhvr>
                                      <p:rCtr x="0" y="3400"/>
                                    </p:animMotion>
                                  </p:childTnLst>
                                </p:cTn>
                              </p:par>
                            </p:childTnLst>
                          </p:cTn>
                        </p:par>
                        <p:par>
                          <p:cTn id="16" fill="hold">
                            <p:stCondLst>
                              <p:cond delay="2000"/>
                            </p:stCondLst>
                            <p:childTnLst>
                              <p:par>
                                <p:cTn id="17" presetID="6" presetClass="emph" presetSubtype="0" fill="hold" grpId="0" nodeType="afterEffect">
                                  <p:stCondLst>
                                    <p:cond delay="0"/>
                                  </p:stCondLst>
                                  <p:childTnLst>
                                    <p:animScale>
                                      <p:cBhvr>
                                        <p:cTn id="18" dur="3000" fill="hold"/>
                                        <p:tgtEl>
                                          <p:spTgt spid="78"/>
                                        </p:tgtEl>
                                      </p:cBhvr>
                                      <p:by x="100000" y="110000"/>
                                    </p:animScale>
                                  </p:childTnLst>
                                </p:cTn>
                              </p:par>
                              <p:par>
                                <p:cTn id="19" presetID="42" presetClass="path" presetSubtype="0" accel="50000" decel="50000" fill="hold" grpId="1" nodeType="withEffect">
                                  <p:stCondLst>
                                    <p:cond delay="0"/>
                                  </p:stCondLst>
                                  <p:childTnLst>
                                    <p:animMotion origin="layout" path="M 0.00226 0.04974 L 0 -1.21906E-6 " pathEditMode="relative" rAng="0" ptsTypes="AA">
                                      <p:cBhvr>
                                        <p:cTn id="20" dur="2000" fill="hold"/>
                                        <p:tgtEl>
                                          <p:spTgt spid="78"/>
                                        </p:tgtEl>
                                        <p:attrNameLst>
                                          <p:attrName>ppt_x</p:attrName>
                                          <p:attrName>ppt_y</p:attrName>
                                        </p:attrNameLst>
                                      </p:cBhvr>
                                      <p:rCtr x="-122" y="-2498"/>
                                    </p:animMotion>
                                  </p:childTnLst>
                                </p:cTn>
                              </p:par>
                            </p:childTnLst>
                          </p:cTn>
                        </p:par>
                        <p:par>
                          <p:cTn id="21" fill="hold">
                            <p:stCondLst>
                              <p:cond delay="5000"/>
                            </p:stCondLst>
                            <p:childTnLst>
                              <p:par>
                                <p:cTn id="22" presetID="10" presetClass="exit" presetSubtype="0" fill="hold" grpId="0" nodeType="afterEffect">
                                  <p:stCondLst>
                                    <p:cond delay="0"/>
                                  </p:stCondLst>
                                  <p:childTnLst>
                                    <p:animEffect transition="out" filter="fade">
                                      <p:cBhvr>
                                        <p:cTn id="23" dur="500"/>
                                        <p:tgtEl>
                                          <p:spTgt spid="80"/>
                                        </p:tgtEl>
                                      </p:cBhvr>
                                    </p:animEffect>
                                    <p:set>
                                      <p:cBhvr>
                                        <p:cTn id="24" dur="1" fill="hold">
                                          <p:stCondLst>
                                            <p:cond delay="499"/>
                                          </p:stCondLst>
                                        </p:cTn>
                                        <p:tgtEl>
                                          <p:spTgt spid="80"/>
                                        </p:tgtEl>
                                        <p:attrNameLst>
                                          <p:attrName>style.visibility</p:attrName>
                                        </p:attrNameLst>
                                      </p:cBhvr>
                                      <p:to>
                                        <p:strVal val="hidden"/>
                                      </p:to>
                                    </p:set>
                                  </p:childTnLst>
                                </p:cTn>
                              </p:par>
                            </p:childTnLst>
                          </p:cTn>
                        </p:par>
                        <p:par>
                          <p:cTn id="25" fill="hold">
                            <p:stCondLst>
                              <p:cond delay="5500"/>
                            </p:stCondLst>
                            <p:childTnLst>
                              <p:par>
                                <p:cTn id="26" presetID="1" presetClass="emph" presetSubtype="1" nodeType="afterEffect">
                                  <p:stCondLst>
                                    <p:cond delay="1000"/>
                                  </p:stCondLst>
                                  <p:childTnLst>
                                    <p:set>
                                      <p:cBhvr>
                                        <p:cTn id="27" dur="indefinite"/>
                                        <p:tgtEl>
                                          <p:spTgt spid="78"/>
                                        </p:tgtEl>
                                        <p:attrNameLst>
                                          <p:attrName>fillcolor</p:attrName>
                                        </p:attrNameLst>
                                      </p:cBhvr>
                                      <p:to>
                                        <p:clrVal>
                                          <a:srgbClr val="FFFF99"/>
                                        </p:clrVal>
                                      </p:to>
                                    </p:set>
                                    <p:set>
                                      <p:cBhvr>
                                        <p:cTn id="28" dur="indefinite"/>
                                        <p:tgtEl>
                                          <p:spTgt spid="78"/>
                                        </p:tgtEl>
                                        <p:attrNameLst>
                                          <p:attrName>fill.type</p:attrName>
                                        </p:attrNameLst>
                                      </p:cBhvr>
                                      <p:to>
                                        <p:strVal val="solid"/>
                                      </p:to>
                                    </p:set>
                                    <p:set>
                                      <p:cBhvr>
                                        <p:cTn id="29" dur="indefinite"/>
                                        <p:tgtEl>
                                          <p:spTgt spid="78"/>
                                        </p:tgtEl>
                                        <p:attrNameLst>
                                          <p:attrName>fill.on</p:attrName>
                                        </p:attrNameLst>
                                      </p:cBhvr>
                                      <p:to>
                                        <p:strVal val="true"/>
                                      </p:to>
                                    </p:set>
                                  </p:childTnLst>
                                </p:cTn>
                              </p:par>
                            </p:childTnLst>
                          </p:cTn>
                        </p:par>
                        <p:par>
                          <p:cTn id="30" fill="hold">
                            <p:stCondLst>
                              <p:cond delay="6500"/>
                            </p:stCondLst>
                            <p:childTnLst>
                              <p:par>
                                <p:cTn id="31" presetID="10" presetClass="entr" presetSubtype="0" fill="hold" grpId="0" nodeType="afterEffect">
                                  <p:stCondLst>
                                    <p:cond delay="0"/>
                                  </p:stCondLst>
                                  <p:childTnLst>
                                    <p:set>
                                      <p:cBhvr>
                                        <p:cTn id="32" dur="1" fill="hold">
                                          <p:stCondLst>
                                            <p:cond delay="0"/>
                                          </p:stCondLst>
                                        </p:cTn>
                                        <p:tgtEl>
                                          <p:spTgt spid="84"/>
                                        </p:tgtEl>
                                        <p:attrNameLst>
                                          <p:attrName>style.visibility</p:attrName>
                                        </p:attrNameLst>
                                      </p:cBhvr>
                                      <p:to>
                                        <p:strVal val="visible"/>
                                      </p:to>
                                    </p:set>
                                    <p:animEffect transition="in" filter="fade">
                                      <p:cBhvr>
                                        <p:cTn id="33" dur="50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75" grpId="1" animBg="1"/>
      <p:bldP spid="78" grpId="0" animBg="1"/>
      <p:bldP spid="78" grpId="1" animBg="1"/>
      <p:bldP spid="79" grpId="0" animBg="1"/>
      <p:bldP spid="80" grpId="0"/>
      <p:bldP spid="8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37230" y="2348880"/>
            <a:ext cx="5544616" cy="646331"/>
          </a:xfrm>
          <a:prstGeom prst="rect">
            <a:avLst/>
          </a:prstGeom>
          <a:noFill/>
        </p:spPr>
        <p:txBody>
          <a:bodyPr wrap="square" rtlCol="0">
            <a:spAutoFit/>
          </a:bodyPr>
          <a:lstStyle/>
          <a:p>
            <a:r>
              <a:rPr kumimoji="1" lang="ja-JP" altLang="en-US" sz="3600" dirty="0" smtClean="0">
                <a:solidFill>
                  <a:srgbClr val="0070C0"/>
                </a:solidFill>
              </a:rPr>
              <a:t>電気分解とイオンの移動</a:t>
            </a:r>
            <a:endParaRPr kumimoji="1" lang="ja-JP" altLang="en-US" sz="3600" dirty="0">
              <a:solidFill>
                <a:srgbClr val="0070C0"/>
              </a:solidFill>
            </a:endParaRPr>
          </a:p>
        </p:txBody>
      </p:sp>
    </p:spTree>
    <p:extLst>
      <p:ext uri="{BB962C8B-B14F-4D97-AF65-F5344CB8AC3E}">
        <p14:creationId xmlns:p14="http://schemas.microsoft.com/office/powerpoint/2010/main" val="2218925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rot="5400000">
            <a:off x="-1393032" y="4393407"/>
            <a:ext cx="4214813"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rot="10800000">
            <a:off x="1357313" y="5715000"/>
            <a:ext cx="614362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正方形/長方形 14"/>
          <p:cNvSpPr/>
          <p:nvPr/>
        </p:nvSpPr>
        <p:spPr>
          <a:xfrm>
            <a:off x="714375" y="2714625"/>
            <a:ext cx="7643813" cy="3786188"/>
          </a:xfrm>
          <a:prstGeom prst="rect">
            <a:avLst/>
          </a:prstGeom>
          <a:solidFill>
            <a:srgbClr val="F0FDA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2" name="グループ化 30"/>
          <p:cNvGrpSpPr>
            <a:grpSpLocks/>
          </p:cNvGrpSpPr>
          <p:nvPr/>
        </p:nvGrpSpPr>
        <p:grpSpPr bwMode="auto">
          <a:xfrm>
            <a:off x="4214813" y="4857750"/>
            <a:ext cx="714375" cy="642938"/>
            <a:chOff x="5000628" y="1214422"/>
            <a:chExt cx="714380" cy="642942"/>
          </a:xfrm>
        </p:grpSpPr>
        <p:sp>
          <p:nvSpPr>
            <p:cNvPr id="25" name="円/楕円 24"/>
            <p:cNvSpPr/>
            <p:nvPr/>
          </p:nvSpPr>
          <p:spPr>
            <a:xfrm>
              <a:off x="5000628" y="121442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26" name="円/楕円 25"/>
            <p:cNvSpPr/>
            <p:nvPr/>
          </p:nvSpPr>
          <p:spPr>
            <a:xfrm flipH="1">
              <a:off x="5500693" y="121442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sp>
        <p:nvSpPr>
          <p:cNvPr id="42" name="正方形/長方形 41"/>
          <p:cNvSpPr/>
          <p:nvPr/>
        </p:nvSpPr>
        <p:spPr>
          <a:xfrm>
            <a:off x="6715125" y="1928813"/>
            <a:ext cx="1071563" cy="3643312"/>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nvGrpSpPr>
          <p:cNvPr id="3" name="グループ化 31"/>
          <p:cNvGrpSpPr>
            <a:grpSpLocks/>
          </p:cNvGrpSpPr>
          <p:nvPr/>
        </p:nvGrpSpPr>
        <p:grpSpPr bwMode="auto">
          <a:xfrm>
            <a:off x="2928938" y="5357813"/>
            <a:ext cx="714375" cy="642937"/>
            <a:chOff x="5000628" y="1214422"/>
            <a:chExt cx="714380" cy="642942"/>
          </a:xfrm>
        </p:grpSpPr>
        <p:sp>
          <p:nvSpPr>
            <p:cNvPr id="33" name="円/楕円 32"/>
            <p:cNvSpPr/>
            <p:nvPr/>
          </p:nvSpPr>
          <p:spPr>
            <a:xfrm>
              <a:off x="5000628" y="1214422"/>
              <a:ext cx="642941" cy="642942"/>
            </a:xfrm>
            <a:prstGeom prst="ellipse">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Ｃｌ</a:t>
              </a:r>
            </a:p>
          </p:txBody>
        </p:sp>
        <p:sp>
          <p:nvSpPr>
            <p:cNvPr id="34" name="円/楕円 33"/>
            <p:cNvSpPr/>
            <p:nvPr/>
          </p:nvSpPr>
          <p:spPr>
            <a:xfrm flipH="1">
              <a:off x="5500693" y="1214422"/>
              <a:ext cx="214315" cy="214314"/>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cxnSp>
        <p:nvCxnSpPr>
          <p:cNvPr id="40" name="直線コネクタ 39"/>
          <p:cNvCxnSpPr/>
          <p:nvPr/>
        </p:nvCxnSpPr>
        <p:spPr>
          <a:xfrm rot="5400000">
            <a:off x="6215063" y="4357688"/>
            <a:ext cx="4286250"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p:nvSpPr>
        <p:spPr>
          <a:xfrm>
            <a:off x="1428750" y="1928813"/>
            <a:ext cx="1000125" cy="3643312"/>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3" name="L 字 42"/>
          <p:cNvSpPr/>
          <p:nvPr/>
        </p:nvSpPr>
        <p:spPr>
          <a:xfrm rot="10800000">
            <a:off x="4929188" y="928688"/>
            <a:ext cx="2500312" cy="1000125"/>
          </a:xfrm>
          <a:prstGeom prst="corner">
            <a:avLst>
              <a:gd name="adj1" fmla="val 30001"/>
              <a:gd name="adj2" fmla="val 40573"/>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4" name="L 字 43"/>
          <p:cNvSpPr/>
          <p:nvPr/>
        </p:nvSpPr>
        <p:spPr>
          <a:xfrm flipV="1">
            <a:off x="1714500" y="928688"/>
            <a:ext cx="2428875" cy="1000125"/>
          </a:xfrm>
          <a:prstGeom prst="corner">
            <a:avLst>
              <a:gd name="adj1" fmla="val 29048"/>
              <a:gd name="adj2" fmla="val 41750"/>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45" name="円/楕円 44"/>
          <p:cNvSpPr/>
          <p:nvPr/>
        </p:nvSpPr>
        <p:spPr>
          <a:xfrm>
            <a:off x="4071938" y="642938"/>
            <a:ext cx="928687" cy="92868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cxnSp>
        <p:nvCxnSpPr>
          <p:cNvPr id="47" name="直線コネクタ 46"/>
          <p:cNvCxnSpPr>
            <a:stCxn id="45" idx="1"/>
            <a:endCxn id="45" idx="5"/>
          </p:cNvCxnSpPr>
          <p:nvPr/>
        </p:nvCxnSpPr>
        <p:spPr>
          <a:xfrm rot="16200000" flipH="1">
            <a:off x="4208463" y="779463"/>
            <a:ext cx="655637" cy="6556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45" idx="7"/>
            <a:endCxn id="45" idx="3"/>
          </p:cNvCxnSpPr>
          <p:nvPr/>
        </p:nvCxnSpPr>
        <p:spPr>
          <a:xfrm rot="16200000" flipH="1" flipV="1">
            <a:off x="4208463" y="779463"/>
            <a:ext cx="655637" cy="65563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3087" name="テキスト ボックス 23"/>
          <p:cNvSpPr txBox="1">
            <a:spLocks noChangeArrowheads="1"/>
          </p:cNvSpPr>
          <p:nvPr/>
        </p:nvSpPr>
        <p:spPr bwMode="auto">
          <a:xfrm>
            <a:off x="357188" y="1428750"/>
            <a:ext cx="1214437" cy="461963"/>
          </a:xfrm>
          <a:prstGeom prst="rect">
            <a:avLst/>
          </a:prstGeom>
          <a:noFill/>
          <a:ln w="9525">
            <a:noFill/>
            <a:miter lim="800000"/>
            <a:headEnd/>
            <a:tailEnd/>
          </a:ln>
        </p:spPr>
        <p:txBody>
          <a:bodyPr>
            <a:spAutoFit/>
          </a:bodyPr>
          <a:lstStyle/>
          <a:p>
            <a:r>
              <a:rPr lang="ja-JP" altLang="en-US" sz="2400" b="1">
                <a:latin typeface="Calibri" pitchFamily="34" charset="0"/>
              </a:rPr>
              <a:t>亜鉛板</a:t>
            </a:r>
          </a:p>
        </p:txBody>
      </p:sp>
      <p:sp>
        <p:nvSpPr>
          <p:cNvPr id="3088" name="テキスト ボックス 26"/>
          <p:cNvSpPr txBox="1">
            <a:spLocks noChangeArrowheads="1"/>
          </p:cNvSpPr>
          <p:nvPr/>
        </p:nvSpPr>
        <p:spPr bwMode="auto">
          <a:xfrm>
            <a:off x="7786688" y="1500188"/>
            <a:ext cx="1000125" cy="461962"/>
          </a:xfrm>
          <a:prstGeom prst="rect">
            <a:avLst/>
          </a:prstGeom>
          <a:noFill/>
          <a:ln w="9525">
            <a:noFill/>
            <a:miter lim="800000"/>
            <a:headEnd/>
            <a:tailEnd/>
          </a:ln>
        </p:spPr>
        <p:txBody>
          <a:bodyPr>
            <a:spAutoFit/>
          </a:bodyPr>
          <a:lstStyle/>
          <a:p>
            <a:r>
              <a:rPr lang="ja-JP" altLang="en-US" sz="2400" b="1">
                <a:latin typeface="Calibri" pitchFamily="34" charset="0"/>
              </a:rPr>
              <a:t>銅板</a:t>
            </a:r>
          </a:p>
        </p:txBody>
      </p:sp>
      <p:sp>
        <p:nvSpPr>
          <p:cNvPr id="50" name="円/楕円 49"/>
          <p:cNvSpPr/>
          <p:nvPr/>
        </p:nvSpPr>
        <p:spPr>
          <a:xfrm>
            <a:off x="6357938" y="4429125"/>
            <a:ext cx="642937" cy="642938"/>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57" name="円/楕円 56"/>
          <p:cNvSpPr/>
          <p:nvPr/>
        </p:nvSpPr>
        <p:spPr>
          <a:xfrm>
            <a:off x="6357938" y="3643313"/>
            <a:ext cx="642937" cy="642937"/>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nvGrpSpPr>
          <p:cNvPr id="4" name="グループ化 55"/>
          <p:cNvGrpSpPr>
            <a:grpSpLocks/>
          </p:cNvGrpSpPr>
          <p:nvPr/>
        </p:nvGrpSpPr>
        <p:grpSpPr bwMode="auto">
          <a:xfrm>
            <a:off x="5857875" y="3571875"/>
            <a:ext cx="1071563" cy="642938"/>
            <a:chOff x="5857884" y="3571876"/>
            <a:chExt cx="1071570" cy="642942"/>
          </a:xfrm>
        </p:grpSpPr>
        <p:sp>
          <p:nvSpPr>
            <p:cNvPr id="54" name="円/楕円 53"/>
            <p:cNvSpPr/>
            <p:nvPr/>
          </p:nvSpPr>
          <p:spPr>
            <a:xfrm>
              <a:off x="5857884" y="3571876"/>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46" name="円/楕円 45"/>
            <p:cNvSpPr/>
            <p:nvPr/>
          </p:nvSpPr>
          <p:spPr>
            <a:xfrm>
              <a:off x="6286512" y="3571876"/>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grpSp>
      <p:sp>
        <p:nvSpPr>
          <p:cNvPr id="60" name="正方形/長方形 59"/>
          <p:cNvSpPr/>
          <p:nvPr/>
        </p:nvSpPr>
        <p:spPr>
          <a:xfrm>
            <a:off x="1571604" y="107415"/>
            <a:ext cx="5843266" cy="46166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ja-JP" altLang="en-US"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n-lt"/>
                <a:ea typeface="+mn-ea"/>
              </a:rPr>
              <a:t>電池の電極での電子の授受とイオンの様子</a:t>
            </a:r>
          </a:p>
        </p:txBody>
      </p:sp>
      <p:grpSp>
        <p:nvGrpSpPr>
          <p:cNvPr id="5" name="グループ化 58"/>
          <p:cNvGrpSpPr>
            <a:grpSpLocks/>
          </p:cNvGrpSpPr>
          <p:nvPr/>
        </p:nvGrpSpPr>
        <p:grpSpPr bwMode="auto">
          <a:xfrm>
            <a:off x="4429125" y="3071813"/>
            <a:ext cx="642938" cy="642937"/>
            <a:chOff x="4429124" y="3071810"/>
            <a:chExt cx="642942" cy="642942"/>
          </a:xfrm>
        </p:grpSpPr>
        <p:grpSp>
          <p:nvGrpSpPr>
            <p:cNvPr id="6" name="グループ化 52"/>
            <p:cNvGrpSpPr>
              <a:grpSpLocks/>
            </p:cNvGrpSpPr>
            <p:nvPr/>
          </p:nvGrpSpPr>
          <p:grpSpPr bwMode="auto">
            <a:xfrm>
              <a:off x="4429124" y="3071810"/>
              <a:ext cx="642942" cy="642942"/>
              <a:chOff x="4572000" y="5786454"/>
              <a:chExt cx="642942" cy="642942"/>
            </a:xfrm>
          </p:grpSpPr>
          <p:sp>
            <p:nvSpPr>
              <p:cNvPr id="22" name="円/楕円 21"/>
              <p:cNvSpPr/>
              <p:nvPr/>
            </p:nvSpPr>
            <p:spPr>
              <a:xfrm>
                <a:off x="4572000" y="5786454"/>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23" name="円/楕円 22"/>
              <p:cNvSpPr/>
              <p:nvPr/>
            </p:nvSpPr>
            <p:spPr>
              <a:xfrm>
                <a:off x="4929190" y="5857892"/>
                <a:ext cx="214313" cy="2143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15" name="テキスト ボックス 57"/>
            <p:cNvSpPr txBox="1">
              <a:spLocks noChangeArrowheads="1"/>
            </p:cNvSpPr>
            <p:nvPr/>
          </p:nvSpPr>
          <p:spPr bwMode="auto">
            <a:xfrm>
              <a:off x="4704602" y="3071810"/>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grpSp>
        <p:nvGrpSpPr>
          <p:cNvPr id="8" name="グループ化 62"/>
          <p:cNvGrpSpPr>
            <a:grpSpLocks/>
          </p:cNvGrpSpPr>
          <p:nvPr/>
        </p:nvGrpSpPr>
        <p:grpSpPr bwMode="auto">
          <a:xfrm>
            <a:off x="5429250" y="5357813"/>
            <a:ext cx="642938" cy="642937"/>
            <a:chOff x="5429256" y="5357826"/>
            <a:chExt cx="642942" cy="642942"/>
          </a:xfrm>
        </p:grpSpPr>
        <p:grpSp>
          <p:nvGrpSpPr>
            <p:cNvPr id="10" name="グループ化 38"/>
            <p:cNvGrpSpPr>
              <a:grpSpLocks/>
            </p:cNvGrpSpPr>
            <p:nvPr/>
          </p:nvGrpSpPr>
          <p:grpSpPr bwMode="auto">
            <a:xfrm>
              <a:off x="5429256" y="5357826"/>
              <a:ext cx="642942" cy="642942"/>
              <a:chOff x="5786446" y="5786454"/>
              <a:chExt cx="642942" cy="642942"/>
            </a:xfrm>
          </p:grpSpPr>
          <p:sp>
            <p:nvSpPr>
              <p:cNvPr id="37" name="円/楕円 36"/>
              <p:cNvSpPr/>
              <p:nvPr/>
            </p:nvSpPr>
            <p:spPr>
              <a:xfrm>
                <a:off x="5786446" y="5786454"/>
                <a:ext cx="642942" cy="642942"/>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b="1" dirty="0">
                    <a:solidFill>
                      <a:schemeClr val="tx1"/>
                    </a:solidFill>
                  </a:rPr>
                  <a:t>Ｈ</a:t>
                </a:r>
              </a:p>
            </p:txBody>
          </p:sp>
          <p:sp>
            <p:nvSpPr>
              <p:cNvPr id="38" name="円/楕円 37"/>
              <p:cNvSpPr/>
              <p:nvPr/>
            </p:nvSpPr>
            <p:spPr>
              <a:xfrm>
                <a:off x="6143636" y="5857892"/>
                <a:ext cx="214313" cy="214315"/>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11" name="テキスト ボックス 54"/>
            <p:cNvSpPr txBox="1">
              <a:spLocks noChangeArrowheads="1"/>
            </p:cNvSpPr>
            <p:nvPr/>
          </p:nvSpPr>
          <p:spPr bwMode="auto">
            <a:xfrm>
              <a:off x="5704254" y="5357826"/>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sp>
        <p:nvSpPr>
          <p:cNvPr id="3095" name="テキスト ボックス 60"/>
          <p:cNvSpPr txBox="1">
            <a:spLocks noChangeArrowheads="1"/>
          </p:cNvSpPr>
          <p:nvPr/>
        </p:nvSpPr>
        <p:spPr bwMode="auto">
          <a:xfrm>
            <a:off x="3929063" y="1928813"/>
            <a:ext cx="714375" cy="400050"/>
          </a:xfrm>
          <a:prstGeom prst="rect">
            <a:avLst/>
          </a:prstGeom>
          <a:noFill/>
          <a:ln w="9525">
            <a:noFill/>
            <a:miter lim="800000"/>
            <a:headEnd/>
            <a:tailEnd/>
          </a:ln>
        </p:spPr>
        <p:txBody>
          <a:bodyPr>
            <a:spAutoFit/>
          </a:bodyPr>
          <a:lstStyle/>
          <a:p>
            <a:r>
              <a:rPr lang="ja-JP" altLang="en-US" sz="2000" b="1">
                <a:latin typeface="Calibri" pitchFamily="34" charset="0"/>
              </a:rPr>
              <a:t>塩酸</a:t>
            </a:r>
          </a:p>
        </p:txBody>
      </p:sp>
      <p:grpSp>
        <p:nvGrpSpPr>
          <p:cNvPr id="11" name="グループ化 68"/>
          <p:cNvGrpSpPr>
            <a:grpSpLocks/>
          </p:cNvGrpSpPr>
          <p:nvPr/>
        </p:nvGrpSpPr>
        <p:grpSpPr bwMode="auto">
          <a:xfrm>
            <a:off x="1643063" y="4071938"/>
            <a:ext cx="642937" cy="714375"/>
            <a:chOff x="1643042" y="4071942"/>
            <a:chExt cx="642942" cy="714380"/>
          </a:xfrm>
        </p:grpSpPr>
        <p:grpSp>
          <p:nvGrpSpPr>
            <p:cNvPr id="12" name="グループ化 35"/>
            <p:cNvGrpSpPr>
              <a:grpSpLocks/>
            </p:cNvGrpSpPr>
            <p:nvPr/>
          </p:nvGrpSpPr>
          <p:grpSpPr bwMode="auto">
            <a:xfrm>
              <a:off x="1643042" y="4143380"/>
              <a:ext cx="642942" cy="642942"/>
              <a:chOff x="1643042" y="4143380"/>
              <a:chExt cx="642942" cy="642942"/>
            </a:xfrm>
          </p:grpSpPr>
          <p:sp>
            <p:nvSpPr>
              <p:cNvPr id="48" name="円/楕円 47"/>
              <p:cNvSpPr/>
              <p:nvPr/>
            </p:nvSpPr>
            <p:spPr>
              <a:xfrm>
                <a:off x="1643042" y="4143379"/>
                <a:ext cx="642942" cy="642942"/>
              </a:xfrm>
              <a:prstGeom prst="ellipse">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51" name="円/楕円 50"/>
              <p:cNvSpPr/>
              <p:nvPr/>
            </p:nvSpPr>
            <p:spPr>
              <a:xfrm>
                <a:off x="1857356" y="4143379"/>
                <a:ext cx="214315"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sp>
            <p:nvSpPr>
              <p:cNvPr id="3108" name="テキスト ボックス 51"/>
              <p:cNvSpPr txBox="1">
                <a:spLocks noChangeArrowheads="1"/>
              </p:cNvSpPr>
              <p:nvPr/>
            </p:nvSpPr>
            <p:spPr bwMode="auto">
              <a:xfrm>
                <a:off x="1714480" y="4286256"/>
                <a:ext cx="571504" cy="369332"/>
              </a:xfrm>
              <a:prstGeom prst="rect">
                <a:avLst/>
              </a:prstGeom>
              <a:noFill/>
              <a:ln w="9525">
                <a:noFill/>
                <a:miter lim="800000"/>
                <a:headEnd/>
                <a:tailEnd/>
              </a:ln>
            </p:spPr>
            <p:txBody>
              <a:bodyPr>
                <a:spAutoFit/>
              </a:bodyPr>
              <a:lstStyle/>
              <a:p>
                <a:r>
                  <a:rPr lang="ja-JP" altLang="en-US" b="1">
                    <a:solidFill>
                      <a:schemeClr val="bg1"/>
                    </a:solidFill>
                    <a:latin typeface="Calibri" pitchFamily="34" charset="0"/>
                  </a:rPr>
                  <a:t>Ｚｎ</a:t>
                </a:r>
              </a:p>
            </p:txBody>
          </p:sp>
          <p:sp>
            <p:nvSpPr>
              <p:cNvPr id="31" name="円/楕円 30"/>
              <p:cNvSpPr/>
              <p:nvPr/>
            </p:nvSpPr>
            <p:spPr>
              <a:xfrm>
                <a:off x="2062145" y="4244980"/>
                <a:ext cx="214314" cy="214314"/>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p>
            </p:txBody>
          </p:sp>
        </p:grpSp>
        <p:sp>
          <p:nvSpPr>
            <p:cNvPr id="3104" name="テキスト ボックス 65"/>
            <p:cNvSpPr txBox="1">
              <a:spLocks noChangeArrowheads="1"/>
            </p:cNvSpPr>
            <p:nvPr/>
          </p:nvSpPr>
          <p:spPr bwMode="auto">
            <a:xfrm>
              <a:off x="1775644" y="4071942"/>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sp>
          <p:nvSpPr>
            <p:cNvPr id="3105" name="テキスト ボックス 67"/>
            <p:cNvSpPr txBox="1">
              <a:spLocks noChangeArrowheads="1"/>
            </p:cNvSpPr>
            <p:nvPr/>
          </p:nvSpPr>
          <p:spPr bwMode="auto">
            <a:xfrm>
              <a:off x="1979684" y="4173722"/>
              <a:ext cx="285752" cy="369332"/>
            </a:xfrm>
            <a:prstGeom prst="rect">
              <a:avLst/>
            </a:prstGeom>
            <a:noFill/>
            <a:ln w="9525">
              <a:noFill/>
              <a:miter lim="800000"/>
              <a:headEnd/>
              <a:tailEnd/>
            </a:ln>
          </p:spPr>
          <p:txBody>
            <a:bodyPr>
              <a:spAutoFit/>
            </a:bodyPr>
            <a:lstStyle/>
            <a:p>
              <a:r>
                <a:rPr lang="ja-JP" altLang="en-US" b="1">
                  <a:latin typeface="Calibri" pitchFamily="34" charset="0"/>
                </a:rPr>
                <a:t>＋</a:t>
              </a:r>
            </a:p>
          </p:txBody>
        </p:sp>
      </p:grpSp>
      <p:cxnSp>
        <p:nvCxnSpPr>
          <p:cNvPr id="65" name="直線矢印コネクタ 64"/>
          <p:cNvCxnSpPr/>
          <p:nvPr/>
        </p:nvCxnSpPr>
        <p:spPr>
          <a:xfrm rot="5400000">
            <a:off x="3750469" y="2678906"/>
            <a:ext cx="928688" cy="1428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円/楕円 31"/>
          <p:cNvSpPr/>
          <p:nvPr/>
        </p:nvSpPr>
        <p:spPr>
          <a:xfrm flipH="1">
            <a:off x="1857375" y="4143375"/>
            <a:ext cx="214313"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sp>
        <p:nvSpPr>
          <p:cNvPr id="35" name="円/楕円 34"/>
          <p:cNvSpPr/>
          <p:nvPr/>
        </p:nvSpPr>
        <p:spPr>
          <a:xfrm flipH="1">
            <a:off x="2062163" y="4235450"/>
            <a:ext cx="214312" cy="214313"/>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1200" b="1" dirty="0">
                <a:solidFill>
                  <a:schemeClr val="tx1"/>
                </a:solidFill>
              </a:rPr>
              <a:t>－</a:t>
            </a:r>
          </a:p>
        </p:txBody>
      </p:sp>
      <p:grpSp>
        <p:nvGrpSpPr>
          <p:cNvPr id="13" name="グループ化 66"/>
          <p:cNvGrpSpPr>
            <a:grpSpLocks/>
          </p:cNvGrpSpPr>
          <p:nvPr/>
        </p:nvGrpSpPr>
        <p:grpSpPr bwMode="auto">
          <a:xfrm>
            <a:off x="1643063" y="4143375"/>
            <a:ext cx="642937" cy="642938"/>
            <a:chOff x="4000496" y="1785926"/>
            <a:chExt cx="642942" cy="642942"/>
          </a:xfrm>
        </p:grpSpPr>
        <p:sp>
          <p:nvSpPr>
            <p:cNvPr id="62" name="円/楕円 61"/>
            <p:cNvSpPr/>
            <p:nvPr/>
          </p:nvSpPr>
          <p:spPr>
            <a:xfrm>
              <a:off x="4000496" y="1785926"/>
              <a:ext cx="642942" cy="642942"/>
            </a:xfrm>
            <a:prstGeom prst="ellipse">
              <a:avLst/>
            </a:prstGeom>
            <a:solidFill>
              <a:schemeClr val="accent4">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dirty="0">
                <a:solidFill>
                  <a:schemeClr val="tx1"/>
                </a:solidFill>
              </a:endParaRPr>
            </a:p>
          </p:txBody>
        </p:sp>
        <p:sp>
          <p:nvSpPr>
            <p:cNvPr id="3102" name="テキスト ボックス 63"/>
            <p:cNvSpPr txBox="1">
              <a:spLocks noChangeArrowheads="1"/>
            </p:cNvSpPr>
            <p:nvPr/>
          </p:nvSpPr>
          <p:spPr bwMode="auto">
            <a:xfrm>
              <a:off x="4071934" y="1928802"/>
              <a:ext cx="571504" cy="369332"/>
            </a:xfrm>
            <a:prstGeom prst="rect">
              <a:avLst/>
            </a:prstGeom>
            <a:noFill/>
            <a:ln w="9525">
              <a:noFill/>
              <a:miter lim="800000"/>
              <a:headEnd/>
              <a:tailEnd/>
            </a:ln>
          </p:spPr>
          <p:txBody>
            <a:bodyPr>
              <a:spAutoFit/>
            </a:bodyPr>
            <a:lstStyle/>
            <a:p>
              <a:r>
                <a:rPr lang="ja-JP" altLang="en-US" b="1">
                  <a:solidFill>
                    <a:schemeClr val="bg1"/>
                  </a:solidFill>
                  <a:latin typeface="Calibri" pitchFamily="34" charset="0"/>
                </a:rPr>
                <a:t>Ｚｎ</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0" presetClass="path" presetSubtype="0" accel="50000" decel="50000" fill="hold" grpId="0" nodeType="clickEffect">
                                  <p:stCondLst>
                                    <p:cond delay="0"/>
                                  </p:stCondLst>
                                  <p:childTnLst>
                                    <p:animMotion origin="layout" path="M 0.00052 -0.00371 C -0.00417 -0.04025 -0.02518 -0.17072 -0.02743 -0.223 C -0.02969 -0.27504 -0.0165 -0.29332 -0.01302 -0.31946 C -0.00955 -0.3456 -0.00747 -0.36341 -0.00695 -0.37891 C -0.00643 -0.39441 -0.01077 -0.39926 -0.00938 -0.41268 C -0.00799 -0.4261 -0.01198 -0.44946 0.00139 -0.45918 C 0.01475 -0.46889 0.04236 -0.46797 0.07135 -0.47051 C 0.10034 -0.47306 0.12465 -0.4756 0.17552 -0.47467 C 0.22639 -0.47375 0.32326 -0.46519 0.37673 -0.46519 C 0.43021 -0.46519 0.46527 -0.47491 0.49652 -0.47537 C 0.52777 -0.47583 0.55069 -0.47583 0.56475 -0.46843 C 0.57882 -0.46103 0.57864 -0.46103 0.5809 -0.43026 C 0.58316 -0.3995 0.58732 -0.3641 0.57847 -0.2843 C 0.56962 -0.20449 0.53802 -0.02082 0.52743 0.04857 " pathEditMode="relative" rAng="0" ptsTypes="aaaaaaaaaaaaaa">
                                      <p:cBhvr>
                                        <p:cTn id="10" dur="5000" fill="hold"/>
                                        <p:tgtEl>
                                          <p:spTgt spid="32"/>
                                        </p:tgtEl>
                                        <p:attrNameLst>
                                          <p:attrName>ppt_x</p:attrName>
                                          <p:attrName>ppt_y</p:attrName>
                                        </p:attrNameLst>
                                      </p:cBhvr>
                                      <p:rCtr x="27800" y="-21000"/>
                                    </p:animMotion>
                                  </p:childTnLst>
                                </p:cTn>
                              </p:par>
                              <p:par>
                                <p:cTn id="11" presetID="0" presetClass="path" presetSubtype="0" accel="50000" decel="50000" fill="hold" grpId="0" nodeType="withEffect">
                                  <p:stCondLst>
                                    <p:cond delay="0"/>
                                  </p:stCondLst>
                                  <p:childTnLst>
                                    <p:animMotion origin="layout" path="M 0.00313 0.00463 C 0.00174 -0.03099 0.00018 -0.06777 -0.00399 -0.10132 C -0.00816 -0.13486 -0.01944 -0.1603 -0.02205 -0.19616 C -0.02465 -0.23224 -0.01857 -0.28175 -0.01962 -0.31829 C -0.02066 -0.35484 -0.02847 -0.39 -0.02795 -0.41614 C -0.02743 -0.44228 -0.02691 -0.46449 -0.01597 -0.47559 C -0.00503 -0.4867 0.00365 -0.48485 0.0382 -0.48346 C 0.07275 -0.48207 0.14028 -0.46958 0.19184 -0.46727 C 0.24341 -0.46495 0.31198 -0.4675 0.34792 -0.46912 C 0.38351 -0.47074 0.37743 -0.47629 0.40695 -0.47698 C 0.43716 -0.47768 0.50104 -0.48207 0.52622 -0.47397 C 0.55139 -0.46588 0.56163 -0.4897 0.55868 -0.42887 C 0.55573 -0.36803 0.51754 -0.16886 0.50816 -0.10941 C 0.49879 -0.04996 0.50382 -0.08003 0.50261 -0.0724 " pathEditMode="relative" rAng="0" ptsTypes="aaaaaaaaaaaaaa">
                                      <p:cBhvr>
                                        <p:cTn id="12" dur="5000" fill="hold"/>
                                        <p:tgtEl>
                                          <p:spTgt spid="35"/>
                                        </p:tgtEl>
                                        <p:attrNameLst>
                                          <p:attrName>ppt_x</p:attrName>
                                          <p:attrName>ppt_y</p:attrName>
                                        </p:attrNameLst>
                                      </p:cBhvr>
                                      <p:rCtr x="26300" y="-24700"/>
                                    </p:animMotion>
                                  </p:childTnLst>
                                </p:cTn>
                              </p:par>
                              <p:par>
                                <p:cTn id="13" presetID="0" presetClass="path" presetSubtype="0" accel="50000" decel="50000" fill="hold" nodeType="withEffect">
                                  <p:stCondLst>
                                    <p:cond delay="0"/>
                                  </p:stCondLst>
                                  <p:childTnLst>
                                    <p:animMotion origin="layout" path="M 1.94444E-6 -7.16929E-6 C -0.00382 -0.00116 -0.00747 -0.00232 0.00902 -7.16929E-6 C 0.02552 0.00231 0.07343 0.0296 0.09861 0.01364 C 0.12378 -0.00232 0.14166 -0.0488 0.15972 -0.09529 " pathEditMode="relative" ptsTypes="aaaA">
                                      <p:cBhvr>
                                        <p:cTn id="14" dur="2000" fill="hold"/>
                                        <p:tgtEl>
                                          <p:spTgt spid="11"/>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0" presetClass="path" presetSubtype="0" accel="50000" decel="50000" fill="hold" nodeType="clickEffect">
                                  <p:stCondLst>
                                    <p:cond delay="0"/>
                                  </p:stCondLst>
                                  <p:childTnLst>
                                    <p:animMotion origin="layout" path="M 1.11111E-6 -5.64292E-6 C 0.02084 0.00416 0.04184 0.00855 0.06493 0.02243 C 0.08802 0.0363 0.1158 0.07238 0.13889 0.08302 C 0.16198 0.09366 0.18282 0.08996 0.20382 0.08649 " pathEditMode="relative" ptsTypes="aaaA">
                                      <p:cBhvr>
                                        <p:cTn id="18" dur="2000" fill="hold"/>
                                        <p:tgtEl>
                                          <p:spTgt spid="5"/>
                                        </p:tgtEl>
                                        <p:attrNameLst>
                                          <p:attrName>ppt_x</p:attrName>
                                          <p:attrName>ppt_y</p:attrName>
                                        </p:attrNameLst>
                                      </p:cBhvr>
                                    </p:animMotion>
                                  </p:childTnLst>
                                </p:cTn>
                              </p:par>
                              <p:par>
                                <p:cTn id="19" presetID="0" presetClass="path" presetSubtype="0" accel="50000" decel="50000" fill="hold" nodeType="withEffect">
                                  <p:stCondLst>
                                    <p:cond delay="0"/>
                                  </p:stCondLst>
                                  <p:childTnLst>
                                    <p:animMotion origin="layout" path="M 3.61111E-6 3.38575E-6 C 3.61111E-6 -0.01272 3.61111E-6 -0.02521 0.00503 -0.04487 C 0.01007 -0.06452 0.01388 -0.10176 0.02986 -0.11772 C 0.04583 -0.13367 0.07343 -0.13691 0.10121 -0.14015 " pathEditMode="relative" ptsTypes="aaaA">
                                      <p:cBhvr>
                                        <p:cTn id="20" dur="2000" fill="hold"/>
                                        <p:tgtEl>
                                          <p:spTgt spid="8"/>
                                        </p:tgtEl>
                                        <p:attrNameLst>
                                          <p:attrName>ppt_x</p:attrName>
                                          <p:attrName>ppt_y</p:attrName>
                                        </p:attrNameLst>
                                      </p:cBhvr>
                                    </p:animMotion>
                                  </p:childTnLst>
                                </p:cTn>
                              </p:par>
                            </p:childTnLst>
                          </p:cTn>
                        </p:par>
                      </p:childTnLst>
                    </p:cTn>
                  </p:par>
                  <p:par>
                    <p:cTn id="21" fill="hold">
                      <p:stCondLst>
                        <p:cond delay="indefinite"/>
                      </p:stCondLst>
                      <p:childTnLst>
                        <p:par>
                          <p:cTn id="22" fill="hold">
                            <p:stCondLst>
                              <p:cond delay="0"/>
                            </p:stCondLst>
                            <p:childTnLst>
                              <p:par>
                                <p:cTn id="23" presetID="18" presetClass="exit" presetSubtype="12" fill="hold" grpId="1" nodeType="clickEffect">
                                  <p:stCondLst>
                                    <p:cond delay="0"/>
                                  </p:stCondLst>
                                  <p:childTnLst>
                                    <p:animEffect transition="out" filter="strips(downLeft)">
                                      <p:cBhvr>
                                        <p:cTn id="24" dur="500"/>
                                        <p:tgtEl>
                                          <p:spTgt spid="35"/>
                                        </p:tgtEl>
                                      </p:cBhvr>
                                    </p:animEffect>
                                    <p:set>
                                      <p:cBhvr>
                                        <p:cTn id="25" dur="1" fill="hold">
                                          <p:stCondLst>
                                            <p:cond delay="499"/>
                                          </p:stCondLst>
                                        </p:cTn>
                                        <p:tgtEl>
                                          <p:spTgt spid="35"/>
                                        </p:tgtEl>
                                        <p:attrNameLst>
                                          <p:attrName>style.visibility</p:attrName>
                                        </p:attrNameLst>
                                      </p:cBhvr>
                                      <p:to>
                                        <p:strVal val="hidden"/>
                                      </p:to>
                                    </p:set>
                                  </p:childTnLst>
                                </p:cTn>
                              </p:par>
                              <p:par>
                                <p:cTn id="26" presetID="18" presetClass="exit" presetSubtype="12" fill="hold" grpId="1" nodeType="withEffect">
                                  <p:stCondLst>
                                    <p:cond delay="0"/>
                                  </p:stCondLst>
                                  <p:childTnLst>
                                    <p:animEffect transition="out" filter="strips(downLeft)">
                                      <p:cBhvr>
                                        <p:cTn id="27" dur="500"/>
                                        <p:tgtEl>
                                          <p:spTgt spid="32"/>
                                        </p:tgtEl>
                                      </p:cBhvr>
                                    </p:animEffect>
                                    <p:set>
                                      <p:cBhvr>
                                        <p:cTn id="28" dur="1" fill="hold">
                                          <p:stCondLst>
                                            <p:cond delay="499"/>
                                          </p:stCondLst>
                                        </p:cTn>
                                        <p:tgtEl>
                                          <p:spTgt spid="3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7"/>
                                        </p:tgtEl>
                                        <p:attrNameLst>
                                          <p:attrName>style.visibility</p:attrName>
                                        </p:attrNameLst>
                                      </p:cBhvr>
                                      <p:to>
                                        <p:strVal val="visible"/>
                                      </p:to>
                                    </p:set>
                                  </p:childTnLst>
                                </p:cTn>
                              </p:par>
                            </p:childTnLst>
                          </p:cTn>
                        </p:par>
                        <p:par>
                          <p:cTn id="33" fill="hold">
                            <p:stCondLst>
                              <p:cond delay="500"/>
                            </p:stCondLst>
                            <p:childTnLst>
                              <p:par>
                                <p:cTn id="34" presetID="1" presetClass="exit" presetSubtype="0" fill="hold" nodeType="afterEffect">
                                  <p:stCondLst>
                                    <p:cond delay="0"/>
                                  </p:stCondLst>
                                  <p:childTnLst>
                                    <p:set>
                                      <p:cBhvr>
                                        <p:cTn id="35" dur="1" fill="hold">
                                          <p:stCondLst>
                                            <p:cond delay="0"/>
                                          </p:stCondLst>
                                        </p:cTn>
                                        <p:tgtEl>
                                          <p:spTgt spid="8"/>
                                        </p:tgtEl>
                                        <p:attrNameLst>
                                          <p:attrName>style.visibility</p:attrName>
                                        </p:attrNameLst>
                                      </p:cBhvr>
                                      <p:to>
                                        <p:strVal val="hidden"/>
                                      </p:to>
                                    </p:set>
                                  </p:childTnLst>
                                </p:cTn>
                              </p:par>
                            </p:childTnLst>
                          </p:cTn>
                        </p:par>
                        <p:par>
                          <p:cTn id="36" fill="hold">
                            <p:stCondLst>
                              <p:cond delay="500"/>
                            </p:stCondLst>
                            <p:childTnLst>
                              <p:par>
                                <p:cTn id="37" presetID="1" presetClass="exit" presetSubtype="0" fill="hold" nodeType="afterEffect">
                                  <p:stCondLst>
                                    <p:cond delay="0"/>
                                  </p:stCondLst>
                                  <p:childTnLst>
                                    <p:set>
                                      <p:cBhvr>
                                        <p:cTn id="38" dur="1" fill="hold">
                                          <p:stCondLst>
                                            <p:cond delay="0"/>
                                          </p:stCondLst>
                                        </p:cTn>
                                        <p:tgtEl>
                                          <p:spTgt spid="5"/>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nodeType="clickEffect">
                                  <p:stCondLst>
                                    <p:cond delay="0"/>
                                  </p:stCondLst>
                                  <p:childTnLst>
                                    <p:animMotion origin="layout" path="M 0 0 L -0.00781 0 " pathEditMode="relative" ptsTypes="AA">
                                      <p:cBhvr>
                                        <p:cTn id="42" dur="2000" fill="hold"/>
                                        <p:tgtEl>
                                          <p:spTgt spid="57"/>
                                        </p:tgtEl>
                                        <p:attrNameLst>
                                          <p:attrName>ppt_x</p:attrName>
                                          <p:attrName>ppt_y</p:attrName>
                                        </p:attrNameLst>
                                      </p:cBhvr>
                                    </p:animMotion>
                                  </p:childTnLst>
                                  <p:subTnLst>
                                    <p:set>
                                      <p:cBhvr override="childStyle">
                                        <p:cTn dur="1" fill="hold" display="0" masterRel="sameClick" afterEffect="1">
                                          <p:stCondLst>
                                            <p:cond evt="end" delay="0">
                                              <p:tn val="41"/>
                                            </p:cond>
                                          </p:stCondLst>
                                        </p:cTn>
                                        <p:tgtEl>
                                          <p:spTgt spid="57"/>
                                        </p:tgtEl>
                                        <p:attrNameLst>
                                          <p:attrName>style.visibility</p:attrName>
                                        </p:attrNameLst>
                                      </p:cBhvr>
                                      <p:to>
                                        <p:strVal val="hidden"/>
                                      </p:to>
                                    </p:set>
                                  </p:subTnLst>
                                </p:cTn>
                              </p:par>
                              <p:par>
                                <p:cTn id="43" presetID="0" presetClass="path" presetSubtype="0" accel="50000" decel="50000" fill="hold" nodeType="withEffect">
                                  <p:stCondLst>
                                    <p:cond delay="0"/>
                                  </p:stCondLst>
                                  <p:childTnLst>
                                    <p:animMotion origin="layout" path="M 0 0 C -0.02761 -0.01783 -0.05521 -0.03542 -0.06459 -0.05556 C -0.07396 -0.0757 -0.05764 -0.10996 -0.05625 -0.12084 " pathEditMode="relative" ptsTypes="aaA">
                                      <p:cBhvr>
                                        <p:cTn id="44" dur="2000" fill="hold"/>
                                        <p:tgtEl>
                                          <p:spTgt spid="50"/>
                                        </p:tgtEl>
                                        <p:attrNameLst>
                                          <p:attrName>ppt_x</p:attrName>
                                          <p:attrName>ppt_y</p:attrName>
                                        </p:attrNameLst>
                                      </p:cBhvr>
                                    </p:animMotion>
                                  </p:childTnLst>
                                  <p:subTnLst>
                                    <p:set>
                                      <p:cBhvr override="childStyle">
                                        <p:cTn dur="1" fill="hold" display="0" masterRel="sameClick" afterEffect="1">
                                          <p:stCondLst>
                                            <p:cond evt="end" delay="0">
                                              <p:tn val="43"/>
                                            </p:cond>
                                          </p:stCondLst>
                                        </p:cTn>
                                        <p:tgtEl>
                                          <p:spTgt spid="50"/>
                                        </p:tgtEl>
                                        <p:attrNameLst>
                                          <p:attrName>style.visibility</p:attrName>
                                        </p:attrNameLst>
                                      </p:cBhvr>
                                      <p:to>
                                        <p:strVal val="hidden"/>
                                      </p:to>
                                    </p:set>
                                  </p:subTnLst>
                                </p:cTn>
                              </p:par>
                            </p:childTnLst>
                          </p:cTn>
                        </p:par>
                        <p:par>
                          <p:cTn id="45" fill="hold">
                            <p:stCondLst>
                              <p:cond delay="2000"/>
                            </p:stCondLst>
                            <p:childTnLst>
                              <p:par>
                                <p:cTn id="46" presetID="1" presetClass="entr" presetSubtype="0" fill="hold" nodeType="afterEffect">
                                  <p:stCondLst>
                                    <p:cond delay="0"/>
                                  </p:stCondLst>
                                  <p:childTnLst>
                                    <p:set>
                                      <p:cBhvr>
                                        <p:cTn id="47" dur="1" fill="hold">
                                          <p:stCondLst>
                                            <p:cond delay="0"/>
                                          </p:stCondLst>
                                        </p:cTn>
                                        <p:tgtEl>
                                          <p:spTgt spid="4"/>
                                        </p:tgtEl>
                                        <p:attrNameLst>
                                          <p:attrName>style.visibility</p:attrName>
                                        </p:attrNameLst>
                                      </p:cBhvr>
                                      <p:to>
                                        <p:strVal val="visible"/>
                                      </p:to>
                                    </p:set>
                                  </p:childTnLst>
                                </p:cTn>
                              </p:par>
                              <p:par>
                                <p:cTn id="48" presetID="0" presetClass="path" presetSubtype="0" accel="50000" decel="50000" fill="hold" nodeType="withEffect">
                                  <p:stCondLst>
                                    <p:cond delay="0"/>
                                  </p:stCondLst>
                                  <p:childTnLst>
                                    <p:animMotion origin="layout" path="M 3.61111E-6 -1.85185E-6 C -0.01649 -0.01458 -0.03299 -0.02916 -0.03958 -0.04444 C -0.04618 -0.05972 -0.03802 -0.06296 -0.03958 -0.09166 C -0.04115 -0.12037 -0.04514 -0.16851 -0.04896 -0.21666 " pathEditMode="relative" ptsTypes="aaaA">
                                      <p:cBhvr>
                                        <p:cTn id="49" dur="2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32" grpId="0" animBg="1"/>
      <p:bldP spid="32" grpId="1" animBg="1"/>
      <p:bldP spid="35" grpId="0" animBg="1"/>
      <p:bldP spid="35" grpId="1"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2335</TotalTime>
  <Words>462</Words>
  <Application>Microsoft Office PowerPoint</Application>
  <PresentationFormat>画面に合わせる (4:3)</PresentationFormat>
  <Paragraphs>280</Paragraphs>
  <Slides>15</Slides>
  <Notes>8</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morita</dc:creator>
  <cp:lastModifiedBy>やまぐち総合教育支援センター</cp:lastModifiedBy>
  <cp:revision>129</cp:revision>
  <dcterms:created xsi:type="dcterms:W3CDTF">2010-05-17T05:15:44Z</dcterms:created>
  <dcterms:modified xsi:type="dcterms:W3CDTF">2012-06-07T04:17:53Z</dcterms:modified>
</cp:coreProperties>
</file>