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0" r:id="rId2"/>
    <p:sldMasterId id="2147483732" r:id="rId3"/>
    <p:sldMasterId id="2147483708" r:id="rId4"/>
    <p:sldMasterId id="2147483696" r:id="rId5"/>
    <p:sldMasterId id="2147483684" r:id="rId6"/>
    <p:sldMasterId id="2147483672" r:id="rId7"/>
    <p:sldMasterId id="2147483660" r:id="rId8"/>
  </p:sldMasterIdLst>
  <p:notesMasterIdLst>
    <p:notesMasterId r:id="rId17"/>
  </p:notesMasterIdLst>
  <p:sldIdLst>
    <p:sldId id="256" r:id="rId9"/>
    <p:sldId id="258" r:id="rId10"/>
    <p:sldId id="259" r:id="rId11"/>
    <p:sldId id="260" r:id="rId12"/>
    <p:sldId id="262" r:id="rId13"/>
    <p:sldId id="264" r:id="rId14"/>
    <p:sldId id="261" r:id="rId15"/>
    <p:sldId id="266" r:id="rId1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5CCF7B90-10A2-4274-BC63-C2BE62D92A24}">
          <p14:sldIdLst>
            <p14:sldId id="256"/>
            <p14:sldId id="258"/>
          </p14:sldIdLst>
        </p14:section>
        <p14:section name="タイトルなしのセクション" id="{3EB5F46E-2179-46A9-8EC8-5766326906B9}">
          <p14:sldIdLst>
            <p14:sldId id="259"/>
            <p14:sldId id="260"/>
            <p14:sldId id="262"/>
            <p14:sldId id="264"/>
            <p14:sldId id="261"/>
            <p14:sldId id="26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443" autoAdjust="0"/>
  </p:normalViewPr>
  <p:slideViewPr>
    <p:cSldViewPr>
      <p:cViewPr varScale="1">
        <p:scale>
          <a:sx n="92" d="100"/>
          <a:sy n="92" d="100"/>
        </p:scale>
        <p:origin x="2154" y="8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p:cViewPr varScale="1">
        <p:scale>
          <a:sx n="87" d="100"/>
          <a:sy n="87" d="100"/>
        </p:scale>
        <p:origin x="384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5" Type="http://schemas.openxmlformats.org/officeDocument/2006/relationships/slideMaster" Target="slideMasters/slideMaster5.xml"/><Relationship Id="rId15" Type="http://schemas.openxmlformats.org/officeDocument/2006/relationships/slide" Target="slides/slide7.xml"/><Relationship Id="rId10" Type="http://schemas.openxmlformats.org/officeDocument/2006/relationships/slide" Target="slides/slide2.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68A895-0BB3-4355-ADBA-D5C367EBEF7C}" type="datetimeFigureOut">
              <a:rPr kumimoji="1" lang="ja-JP" altLang="en-US" smtClean="0"/>
              <a:t>2017/3/8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F00C42-36B3-4D25-91AB-43D28A72FD00}" type="slidenum">
              <a:rPr kumimoji="1" lang="ja-JP" altLang="en-US" smtClean="0"/>
              <a:t>‹#›</a:t>
            </a:fld>
            <a:endParaRPr kumimoji="1" lang="ja-JP" altLang="en-US"/>
          </a:p>
        </p:txBody>
      </p:sp>
    </p:spTree>
    <p:extLst>
      <p:ext uri="{BB962C8B-B14F-4D97-AF65-F5344CB8AC3E}">
        <p14:creationId xmlns:p14="http://schemas.microsoft.com/office/powerpoint/2010/main" val="32009064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mn-ea"/>
                <a:ea typeface="+mn-ea"/>
              </a:rPr>
              <a:t>情報モラル研修会を始めます。</a:t>
            </a:r>
            <a:endParaRPr kumimoji="1" lang="en-US" altLang="ja-JP" dirty="0" smtClean="0">
              <a:latin typeface="+mn-ea"/>
              <a:ea typeface="+mn-ea"/>
            </a:endParaRPr>
          </a:p>
          <a:p>
            <a:r>
              <a:rPr kumimoji="1" lang="ja-JP" altLang="en-US" dirty="0" smtClean="0">
                <a:latin typeface="+mn-ea"/>
                <a:ea typeface="+mn-ea"/>
              </a:rPr>
              <a:t>テーマは「</a:t>
            </a:r>
            <a:r>
              <a:rPr lang="ja-JP" altLang="en-US" sz="1200" dirty="0" smtClean="0">
                <a:latin typeface="+mn-ea"/>
                <a:ea typeface="+mn-ea"/>
                <a:cs typeface="メイリオ" panose="020B0604030504040204" pitchFamily="50" charset="-128"/>
              </a:rPr>
              <a:t>ネット依存</a:t>
            </a:r>
            <a:r>
              <a:rPr kumimoji="1" lang="ja-JP" altLang="en-US" dirty="0" smtClean="0">
                <a:latin typeface="+mn-ea"/>
                <a:ea typeface="+mn-ea"/>
              </a:rPr>
              <a:t>」です。</a:t>
            </a:r>
            <a:endParaRPr kumimoji="1" lang="en-US" altLang="ja-JP" dirty="0" smtClean="0">
              <a:latin typeface="+mn-ea"/>
              <a:ea typeface="+mn-ea"/>
            </a:endParaRPr>
          </a:p>
          <a:p>
            <a:r>
              <a:rPr kumimoji="1" lang="ja-JP" altLang="en-US" dirty="0" smtClean="0">
                <a:latin typeface="+mn-ea"/>
                <a:ea typeface="+mn-ea"/>
              </a:rPr>
              <a:t>（★）</a:t>
            </a:r>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1</a:t>
            </a:fld>
            <a:endParaRPr kumimoji="1" lang="ja-JP" altLang="en-US"/>
          </a:p>
        </p:txBody>
      </p:sp>
    </p:spTree>
    <p:extLst>
      <p:ext uri="{BB962C8B-B14F-4D97-AF65-F5344CB8AC3E}">
        <p14:creationId xmlns:p14="http://schemas.microsoft.com/office/powerpoint/2010/main" val="3908560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baseline="0" dirty="0" smtClean="0">
                <a:solidFill>
                  <a:schemeClr val="tx1"/>
                </a:solidFill>
                <a:latin typeface="+mn-lt"/>
                <a:ea typeface="+mn-ea"/>
                <a:cs typeface="+mn-cs"/>
              </a:rPr>
              <a:t>本研修のゴールは、「インターネットに過度に依存すると、学校生活や日常生活、健康面にも支障をきたすことを知り、自己管理の大切さと情報メディアとの関わり方について考える。」です。</a:t>
            </a:r>
            <a:endParaRPr kumimoji="1" lang="en-US" altLang="ja-JP" sz="1200" b="0" i="0" u="none" strike="noStrike" kern="1200" baseline="0" dirty="0" smtClean="0">
              <a:solidFill>
                <a:schemeClr val="tx1"/>
              </a:solidFill>
              <a:latin typeface="+mn-lt"/>
              <a:ea typeface="+mn-ea"/>
              <a:cs typeface="+mn-cs"/>
            </a:endParaRPr>
          </a:p>
          <a:p>
            <a:r>
              <a:rPr kumimoji="1" lang="ja-JP" altLang="en-US" dirty="0" smtClean="0"/>
              <a:t>（</a:t>
            </a:r>
            <a:r>
              <a:rPr kumimoji="1" lang="ja-JP" altLang="en-US" dirty="0" smtClean="0"/>
              <a:t>★）</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2</a:t>
            </a:fld>
            <a:endParaRPr kumimoji="1" lang="ja-JP" altLang="en-US"/>
          </a:p>
        </p:txBody>
      </p:sp>
    </p:spTree>
    <p:extLst>
      <p:ext uri="{BB962C8B-B14F-4D97-AF65-F5344CB8AC3E}">
        <p14:creationId xmlns:p14="http://schemas.microsoft.com/office/powerpoint/2010/main" val="3002938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「推計</a:t>
            </a:r>
            <a:r>
              <a:rPr kumimoji="1" lang="en-US" altLang="ja-JP" dirty="0" smtClean="0"/>
              <a:t>51</a:t>
            </a:r>
            <a:r>
              <a:rPr kumimoji="1" lang="ja-JP" altLang="en-US" dirty="0" smtClean="0"/>
              <a:t>万</a:t>
            </a:r>
            <a:r>
              <a:rPr kumimoji="1" lang="en-US" altLang="ja-JP" dirty="0" smtClean="0"/>
              <a:t>8</a:t>
            </a:r>
            <a:r>
              <a:rPr kumimoji="1" lang="ja-JP" altLang="en-US" dirty="0" smtClean="0"/>
              <a:t>千人」何の人数だと思いますか。</a:t>
            </a:r>
          </a:p>
          <a:p>
            <a:r>
              <a:rPr kumimoji="1" lang="ja-JP" altLang="en-US" dirty="0" smtClean="0"/>
              <a:t>（★）この数字は、</a:t>
            </a:r>
            <a:r>
              <a:rPr kumimoji="1" lang="en-US" altLang="ja-JP" dirty="0" smtClean="0"/>
              <a:t>2013</a:t>
            </a:r>
            <a:r>
              <a:rPr kumimoji="1" lang="ja-JP" altLang="en-US" dirty="0" smtClean="0"/>
              <a:t>年</a:t>
            </a:r>
            <a:r>
              <a:rPr kumimoji="1" lang="en-US" altLang="ja-JP" dirty="0" smtClean="0"/>
              <a:t>8</a:t>
            </a:r>
            <a:r>
              <a:rPr kumimoji="1" lang="ja-JP" altLang="en-US" dirty="0" smtClean="0"/>
              <a:t>月に発表された厚生労働省研究班によって行われたネット依存に関する調査結果で、「ネット依存」の中高生は全国に約</a:t>
            </a:r>
            <a:r>
              <a:rPr kumimoji="1" lang="en-US" altLang="ja-JP" dirty="0" smtClean="0"/>
              <a:t>51</a:t>
            </a:r>
            <a:r>
              <a:rPr kumimoji="1" lang="ja-JP" altLang="en-US" dirty="0" smtClean="0"/>
              <a:t>万</a:t>
            </a:r>
            <a:r>
              <a:rPr kumimoji="1" lang="en-US" altLang="ja-JP" dirty="0" smtClean="0"/>
              <a:t>8000</a:t>
            </a:r>
            <a:r>
              <a:rPr kumimoji="1" lang="ja-JP" altLang="en-US" dirty="0" smtClean="0"/>
              <a:t>人いると推計されました。</a:t>
            </a:r>
          </a:p>
          <a:p>
            <a:r>
              <a:rPr kumimoji="1" lang="ja-JP" altLang="en-US" dirty="0" smtClean="0"/>
              <a:t>この数字は、日本の中高生の</a:t>
            </a:r>
            <a:r>
              <a:rPr kumimoji="1" lang="en-US" altLang="ja-JP" dirty="0" smtClean="0"/>
              <a:t>8.1</a:t>
            </a:r>
            <a:r>
              <a:rPr kumimoji="1" lang="ja-JP" altLang="en-US" dirty="0" smtClean="0"/>
              <a:t>％にあたり、「ネット依存」の割合は中学生が</a:t>
            </a:r>
            <a:r>
              <a:rPr kumimoji="1" lang="en-US" altLang="ja-JP" dirty="0" smtClean="0"/>
              <a:t>6</a:t>
            </a:r>
            <a:r>
              <a:rPr kumimoji="1" lang="ja-JP" altLang="en-US" dirty="0" smtClean="0"/>
              <a:t>％、高校生が</a:t>
            </a:r>
            <a:r>
              <a:rPr kumimoji="1" lang="en-US" altLang="ja-JP" dirty="0" smtClean="0"/>
              <a:t>9.4</a:t>
            </a:r>
            <a:r>
              <a:rPr kumimoji="1" lang="ja-JP" altLang="en-US" dirty="0" smtClean="0"/>
              <a:t>％という結果になりました。</a:t>
            </a:r>
            <a:endParaRPr kumimoji="1" lang="en-US" altLang="ja-JP" dirty="0" smtClean="0"/>
          </a:p>
          <a:p>
            <a:r>
              <a:rPr kumimoji="1" lang="ja-JP" altLang="en-US"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3</a:t>
            </a:fld>
            <a:endParaRPr kumimoji="1" lang="ja-JP" altLang="en-US"/>
          </a:p>
        </p:txBody>
      </p:sp>
    </p:spTree>
    <p:extLst>
      <p:ext uri="{BB962C8B-B14F-4D97-AF65-F5344CB8AC3E}">
        <p14:creationId xmlns:p14="http://schemas.microsoft.com/office/powerpoint/2010/main" val="999565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ネット依存症は、「自分の意思で利用をコントロールできない」「常にそのことを考えてしまう」「人にやめるように言われても、やめられない」など、アルコール依存症などと同じような状態がみられます</a:t>
            </a:r>
            <a:r>
              <a:rPr kumimoji="1" lang="ja-JP" altLang="en-US" dirty="0" smtClean="0"/>
              <a:t>。</a:t>
            </a:r>
            <a:endParaRPr kumimoji="1" lang="en-US" altLang="ja-JP" dirty="0" smtClean="0"/>
          </a:p>
          <a:p>
            <a:r>
              <a:rPr kumimoji="1" lang="ja-JP" altLang="en-US" dirty="0" smtClean="0"/>
              <a:t>また</a:t>
            </a:r>
            <a:r>
              <a:rPr kumimoji="1" lang="ja-JP" altLang="en-US" dirty="0" smtClean="0"/>
              <a:t>、健康面においてもうつ病や人格障害などを誘引するきっかけ</a:t>
            </a:r>
            <a:r>
              <a:rPr kumimoji="1" lang="ja-JP" altLang="en-US" dirty="0" smtClean="0"/>
              <a:t>になることもあります。</a:t>
            </a:r>
            <a:endParaRPr kumimoji="1" lang="en-US" altLang="ja-JP" dirty="0" smtClean="0"/>
          </a:p>
          <a:p>
            <a:r>
              <a:rPr kumimoji="1" lang="ja-JP" altLang="en-US" dirty="0" smtClean="0"/>
              <a:t>家族の力でも現実に戻すことはできますが、ひどい場合は治療に何年も費やす可能性もあります。</a:t>
            </a:r>
            <a:endParaRPr kumimoji="1" lang="en-US" altLang="ja-JP" dirty="0" smtClean="0"/>
          </a:p>
          <a:p>
            <a:r>
              <a:rPr kumimoji="1" lang="ja-JP" altLang="en-US"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4</a:t>
            </a:fld>
            <a:endParaRPr kumimoji="1" lang="ja-JP" altLang="en-US"/>
          </a:p>
        </p:txBody>
      </p:sp>
    </p:spTree>
    <p:extLst>
      <p:ext uri="{BB962C8B-B14F-4D97-AF65-F5344CB8AC3E}">
        <p14:creationId xmlns:p14="http://schemas.microsoft.com/office/powerpoint/2010/main" val="676933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mtClean="0"/>
              <a:t>一口にネット</a:t>
            </a:r>
            <a:r>
              <a:rPr kumimoji="1" lang="ja-JP" altLang="en-US" dirty="0" smtClean="0"/>
              <a:t>依存といっても依存する内容は様々です。</a:t>
            </a:r>
            <a:endParaRPr kumimoji="1" lang="en-US" altLang="ja-JP" dirty="0" smtClean="0"/>
          </a:p>
          <a:p>
            <a:r>
              <a:rPr kumimoji="1" lang="ja-JP" altLang="en-US" dirty="0" smtClean="0"/>
              <a:t>（★）動画などへの接触時間が長い「コンテンツ依存」</a:t>
            </a:r>
            <a:endParaRPr kumimoji="1" lang="en-US" altLang="ja-JP" dirty="0" smtClean="0"/>
          </a:p>
          <a:p>
            <a:r>
              <a:rPr kumimoji="1" lang="ja-JP" altLang="en-US" dirty="0" smtClean="0"/>
              <a:t>（★）ＳＮＳの利用時間が長い「つながり依存」</a:t>
            </a:r>
            <a:endParaRPr kumimoji="1" lang="en-US" altLang="ja-JP" dirty="0" smtClean="0"/>
          </a:p>
          <a:p>
            <a:r>
              <a:rPr kumimoji="1" lang="ja-JP" altLang="en-US" dirty="0" smtClean="0"/>
              <a:t>（★）オンラインゲームにのめり込む「オンラインゲーム依存」</a:t>
            </a:r>
            <a:endParaRPr kumimoji="1" lang="en-US" altLang="ja-JP" dirty="0" smtClean="0"/>
          </a:p>
          <a:p>
            <a:r>
              <a:rPr kumimoji="1" lang="ja-JP" altLang="en-US" dirty="0" smtClean="0"/>
              <a:t>など、ネットの進化とともに増え続けるサービスを利用しているうちに、ネット依存になってしまうこともあります。</a:t>
            </a:r>
            <a:endParaRPr kumimoji="1" lang="en-US" altLang="ja-JP" dirty="0" smtClean="0"/>
          </a:p>
          <a:p>
            <a:r>
              <a:rPr kumimoji="1" lang="ja-JP" altLang="en-US" dirty="0" smtClean="0"/>
              <a:t>また、最近ではスマホの利用率が高くなり、ネット環境がいつもそばにある状態です。</a:t>
            </a:r>
            <a:endParaRPr kumimoji="1" lang="en-US" altLang="ja-JP" dirty="0" smtClean="0"/>
          </a:p>
          <a:p>
            <a:r>
              <a:rPr kumimoji="1" lang="ja-JP" altLang="en-US" dirty="0" smtClean="0"/>
              <a:t>（★）日常生活に支障が出ていて、自分の意志では止めることができない状態は、ネット依存です。</a:t>
            </a:r>
            <a:endParaRPr kumimoji="1" lang="en-US" altLang="ja-JP" dirty="0" smtClean="0"/>
          </a:p>
          <a:p>
            <a:r>
              <a:rPr kumimoji="1" lang="ja-JP" altLang="en-US"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5</a:t>
            </a:fld>
            <a:endParaRPr kumimoji="1" lang="ja-JP" altLang="en-US"/>
          </a:p>
        </p:txBody>
      </p:sp>
    </p:spTree>
    <p:extLst>
      <p:ext uri="{BB962C8B-B14F-4D97-AF65-F5344CB8AC3E}">
        <p14:creationId xmlns:p14="http://schemas.microsoft.com/office/powerpoint/2010/main" val="2343813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オンラインゲームやネット上のコミュニケーションなど、ネットの世界は頑張れば頑張るほど成果を出すことができ、それにより他から認められ、容易に居場所ができるなど、ネット依存の問題は急速に進行します。</a:t>
            </a:r>
          </a:p>
          <a:p>
            <a:r>
              <a:rPr kumimoji="1" lang="ja-JP" altLang="en-US" dirty="0" smtClean="0"/>
              <a:t>ネット依存によって引き起こされる問題には、身体面では、視力低下や運動不足、精神面では昼夜</a:t>
            </a:r>
            <a:r>
              <a:rPr kumimoji="1" lang="ja-JP" altLang="en-US" smtClean="0"/>
              <a:t>逆転やひきこもり</a:t>
            </a:r>
            <a:r>
              <a:rPr kumimoji="1" lang="ja-JP" altLang="en-US" dirty="0" smtClean="0"/>
              <a:t>、学業面では成績低下や授業中の居眠り、ひどい場合には留年や退学に至ることもあります。</a:t>
            </a:r>
            <a:endParaRPr kumimoji="1" lang="en-US" altLang="ja-JP" dirty="0" smtClean="0"/>
          </a:p>
          <a:p>
            <a:r>
              <a:rPr kumimoji="1" lang="ja-JP" altLang="en-US" dirty="0" smtClean="0"/>
              <a:t>（★）</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6</a:t>
            </a:fld>
            <a:endParaRPr kumimoji="1" lang="ja-JP" altLang="en-US"/>
          </a:p>
        </p:txBody>
      </p:sp>
    </p:spTree>
    <p:extLst>
      <p:ext uri="{BB962C8B-B14F-4D97-AF65-F5344CB8AC3E}">
        <p14:creationId xmlns:p14="http://schemas.microsoft.com/office/powerpoint/2010/main" val="21727348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ネットに依存しているかもと思ったら、一番簡単な方法は「ネットを使わないようにすること」ですが、情報社会の中でネットを完全に絶つことは容易ではありません。</a:t>
            </a:r>
            <a:endParaRPr kumimoji="1" lang="en-US" altLang="ja-JP" dirty="0" smtClean="0"/>
          </a:p>
          <a:p>
            <a:r>
              <a:rPr kumimoji="1" lang="ja-JP" altLang="en-US" dirty="0" smtClean="0"/>
              <a:t>（★）現実的には、「節度ある使用頻度に戻す」ということが、依存に気付いたときの目標となります。</a:t>
            </a:r>
            <a:endParaRPr kumimoji="1" lang="en-US" altLang="ja-JP" dirty="0" smtClean="0"/>
          </a:p>
          <a:p>
            <a:r>
              <a:rPr kumimoji="1" lang="ja-JP" altLang="en-US" dirty="0" smtClean="0"/>
              <a:t>そのために、</a:t>
            </a:r>
            <a:endParaRPr kumimoji="1" lang="en-US" altLang="ja-JP" dirty="0" smtClean="0"/>
          </a:p>
          <a:p>
            <a:r>
              <a:rPr kumimoji="1" lang="ja-JP" altLang="en-US" dirty="0" smtClean="0"/>
              <a:t>（★）「自分でできること」、</a:t>
            </a:r>
          </a:p>
          <a:p>
            <a:r>
              <a:rPr kumimoji="1" lang="ja-JP" altLang="en-US" dirty="0" smtClean="0"/>
              <a:t>（★）「家族でできること」、</a:t>
            </a:r>
            <a:endParaRPr kumimoji="1" lang="en-US" altLang="ja-JP" dirty="0" smtClean="0"/>
          </a:p>
          <a:p>
            <a:r>
              <a:rPr kumimoji="1" lang="ja-JP" altLang="en-US" dirty="0" smtClean="0"/>
              <a:t>（★）「学校でできること」</a:t>
            </a:r>
          </a:p>
          <a:p>
            <a:r>
              <a:rPr kumimoji="1" lang="ja-JP" altLang="en-US" dirty="0" smtClean="0"/>
              <a:t>を考え、それらを実践していく中で、</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（★）子どもたちに適切な使い方を身に付けさせていく必要があります。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7</a:t>
            </a:fld>
            <a:endParaRPr kumimoji="1" lang="ja-JP" altLang="en-US"/>
          </a:p>
        </p:txBody>
      </p:sp>
    </p:spTree>
    <p:extLst>
      <p:ext uri="{BB962C8B-B14F-4D97-AF65-F5344CB8AC3E}">
        <p14:creationId xmlns:p14="http://schemas.microsoft.com/office/powerpoint/2010/main" val="1927816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２部では、ネット依存の傾向にある子どもへの言葉掛けについて考えてみましょう。</a:t>
            </a:r>
            <a:endParaRPr kumimoji="1" lang="en-US" altLang="ja-JP" dirty="0" smtClean="0"/>
          </a:p>
          <a:p>
            <a:r>
              <a:rPr kumimoji="1" lang="ja-JP" altLang="en-US" dirty="0" smtClean="0"/>
              <a:t>（★）</a:t>
            </a:r>
          </a:p>
          <a:p>
            <a:endParaRPr kumimoji="1" lang="ja-JP" altLang="en-US" dirty="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8</a:t>
            </a:fld>
            <a:endParaRPr kumimoji="1" lang="ja-JP" altLang="en-US"/>
          </a:p>
        </p:txBody>
      </p:sp>
    </p:spTree>
    <p:extLst>
      <p:ext uri="{BB962C8B-B14F-4D97-AF65-F5344CB8AC3E}">
        <p14:creationId xmlns:p14="http://schemas.microsoft.com/office/powerpoint/2010/main" val="2234094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2314431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725442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10452743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3568" y="1412776"/>
            <a:ext cx="7772400" cy="1470025"/>
          </a:xfrm>
        </p:spPr>
        <p:txBody>
          <a:bodyPr>
            <a:normAutofit/>
          </a:bodyPr>
          <a:lstStyle>
            <a:lvl1pPr>
              <a:defRPr sz="3200" baseline="0">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smtClean="0"/>
              <a:t>情報モラル研修１</a:t>
            </a:r>
            <a:endParaRPr kumimoji="1" lang="ja-JP" altLang="en-US" dirty="0"/>
          </a:p>
        </p:txBody>
      </p:sp>
      <p:sp>
        <p:nvSpPr>
          <p:cNvPr id="3" name="サブタイトル 2"/>
          <p:cNvSpPr>
            <a:spLocks noGrp="1"/>
          </p:cNvSpPr>
          <p:nvPr>
            <p:ph type="subTitle" idx="1" hasCustomPrompt="1"/>
          </p:nvPr>
        </p:nvSpPr>
        <p:spPr>
          <a:xfrm>
            <a:off x="2267744" y="3068960"/>
            <a:ext cx="4536504" cy="576064"/>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smtClean="0"/>
              <a:t>情報モラル教育とは</a:t>
            </a:r>
            <a:endParaRPr kumimoji="1" lang="ja-JP" altLang="en-US" dirty="0"/>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1000182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32604349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2955224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36532252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3360054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8998814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1747781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2719400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6131726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40515879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30600040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1290456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32375061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15391643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973140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40579369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37690702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31276984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237253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39821215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41299653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9055185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38388190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31158138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14715228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24654152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27585712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7879754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20630203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3797692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2262372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12726329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13049294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33997379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16896282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37897648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13015933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9904576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23740798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102831619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2647869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424010591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308671578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36111664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1511055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37869845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11970429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296007519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45509341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45468658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8883764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297956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262280644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411989511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1666361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16362421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13451146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305921779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66756522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336965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291185359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82227149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1976127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正方形/長方形 4"/>
          <p:cNvSpPr/>
          <p:nvPr userDrawn="1"/>
        </p:nvSpPr>
        <p:spPr>
          <a:xfrm>
            <a:off x="0" y="6608508"/>
            <a:ext cx="9144000" cy="24949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　　　　　　　　　　　　　　　　　　　　　　　やまぐち総合教育支援センター　　　　　　　　　　　　　　　　情報モラル</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userDrawn="1"/>
        </p:nvSpPr>
        <p:spPr>
          <a:xfrm>
            <a:off x="0" y="3200"/>
            <a:ext cx="9143999" cy="16472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p>
        </p:txBody>
      </p:sp>
      <p:sp>
        <p:nvSpPr>
          <p:cNvPr id="7" name="フッター プレースホルダー 2"/>
          <p:cNvSpPr txBox="1">
            <a:spLocks/>
          </p:cNvSpPr>
          <p:nvPr userDrawn="1"/>
        </p:nvSpPr>
        <p:spPr>
          <a:xfrm>
            <a:off x="3276600" y="6508750"/>
            <a:ext cx="289560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dirty="0"/>
          </a:p>
        </p:txBody>
      </p:sp>
      <p:sp>
        <p:nvSpPr>
          <p:cNvPr id="8" name="正方形/長方形 7"/>
          <p:cNvSpPr/>
          <p:nvPr userDrawn="1"/>
        </p:nvSpPr>
        <p:spPr>
          <a:xfrm>
            <a:off x="0" y="6461495"/>
            <a:ext cx="9143999" cy="7979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92794496"/>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24504536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47506819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368164767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379992083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311260112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48243376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327721245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135623986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41263270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169011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302426719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78860993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412366042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201496155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63033291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274125253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195578933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193982442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329029915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1252801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smtClean="0"/>
              <a:t>アイコンをクリックして図を追加</a:t>
            </a:r>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2285589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874888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7359CE-2A38-4B53-9E4C-77B991D4694A}" type="slidenum">
              <a:rPr kumimoji="1" lang="ja-JP" altLang="en-US" smtClean="0"/>
              <a:t>‹#›</a:t>
            </a:fld>
            <a:endParaRPr kumimoji="1" lang="ja-JP" altLang="en-US"/>
          </a:p>
        </p:txBody>
      </p:sp>
      <p:sp>
        <p:nvSpPr>
          <p:cNvPr id="7" name="正方形/長方形 6"/>
          <p:cNvSpPr/>
          <p:nvPr/>
        </p:nvSpPr>
        <p:spPr>
          <a:xfrm>
            <a:off x="0" y="6608508"/>
            <a:ext cx="9144000" cy="24949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　　　　　　　　　　　　　　　　　　　　　　　　　やまぐち総合教育支援センター　　　　　　　　　　　　　　情報モラル</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29602" y="3198"/>
            <a:ext cx="9173601" cy="104953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p>
        </p:txBody>
      </p:sp>
      <p:sp>
        <p:nvSpPr>
          <p:cNvPr id="9" name="正方形/長方形 8"/>
          <p:cNvSpPr/>
          <p:nvPr/>
        </p:nvSpPr>
        <p:spPr>
          <a:xfrm>
            <a:off x="0" y="6461495"/>
            <a:ext cx="9143999" cy="7979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1694932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205488579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36324236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240366060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269960605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11766863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4116017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83568" y="1412776"/>
            <a:ext cx="6048672" cy="646331"/>
          </a:xfrm>
          <a:prstGeom prst="rect">
            <a:avLst/>
          </a:prstGeom>
          <a:noFill/>
        </p:spPr>
        <p:txBody>
          <a:bodyPr wrap="square" rtlCol="0">
            <a:spAutoFit/>
          </a:bodyPr>
          <a:lstStyle/>
          <a:p>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情報モラル研修</a:t>
            </a:r>
            <a:r>
              <a:rPr kumimoji="1"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10</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１</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部）</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1007604" y="3140968"/>
            <a:ext cx="7128792" cy="646331"/>
          </a:xfrm>
          <a:prstGeom prst="rect">
            <a:avLst/>
          </a:prstGeom>
          <a:noFill/>
        </p:spPr>
        <p:txBody>
          <a:bodyPr wrap="square" rtlCol="0">
            <a:spAutoFit/>
          </a:bodyPr>
          <a:lstStyle/>
          <a:p>
            <a:pPr algn="ct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ネット依存</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675129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27584" y="908720"/>
            <a:ext cx="2952328" cy="584775"/>
          </a:xfrm>
          <a:prstGeom prst="rect">
            <a:avLst/>
          </a:prstGeom>
          <a:noFill/>
        </p:spPr>
        <p:txBody>
          <a:bodyPr wrap="square" rtlCol="0">
            <a:spAutoFit/>
          </a:bodyPr>
          <a:lstStyle/>
          <a:p>
            <a:r>
              <a:rPr lang="ja-JP" altLang="en-US" sz="3200" u="sng" dirty="0" smtClean="0">
                <a:latin typeface="メイリオ" panose="020B0604030504040204" pitchFamily="50" charset="-128"/>
                <a:ea typeface="メイリオ" panose="020B0604030504040204" pitchFamily="50" charset="-128"/>
                <a:cs typeface="メイリオ" panose="020B0604030504040204" pitchFamily="50" charset="-128"/>
              </a:rPr>
              <a:t>研修の</a:t>
            </a:r>
            <a:r>
              <a:rPr lang="ja-JP" altLang="en-US" sz="3200" u="sng" dirty="0">
                <a:latin typeface="メイリオ" panose="020B0604030504040204" pitchFamily="50" charset="-128"/>
                <a:ea typeface="メイリオ" panose="020B0604030504040204" pitchFamily="50" charset="-128"/>
                <a:cs typeface="メイリオ" panose="020B0604030504040204" pitchFamily="50" charset="-128"/>
              </a:rPr>
              <a:t>ゴール</a:t>
            </a:r>
            <a:endParaRPr kumimoji="1" lang="ja-JP" altLang="en-US" sz="3200"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719572" y="2060848"/>
            <a:ext cx="7704856" cy="286232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インターネットに過度に依存すると、学校生活や日常生活、健康面にも支障をきたすことを知り、自己管理の大切さと情報メディアとの関わり方について考える。</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5516555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9512" y="476672"/>
            <a:ext cx="5040560" cy="369332"/>
          </a:xfrm>
          <a:prstGeom prst="rect">
            <a:avLst/>
          </a:prstGeom>
          <a:noFill/>
        </p:spPr>
        <p:txBody>
          <a:bodyPr wrap="square" rtlCol="0">
            <a:spAutoFit/>
          </a:bodyPr>
          <a:lstStyle/>
          <a:p>
            <a:r>
              <a:rPr lang="ja-JP" altLang="en-US" u="sng" dirty="0" smtClean="0">
                <a:latin typeface="メイリオ" panose="020B0604030504040204" pitchFamily="50" charset="-128"/>
                <a:ea typeface="メイリオ" panose="020B0604030504040204" pitchFamily="50" charset="-128"/>
                <a:cs typeface="メイリオ" panose="020B0604030504040204" pitchFamily="50" charset="-128"/>
              </a:rPr>
              <a:t>１</a:t>
            </a:r>
            <a:r>
              <a:rPr kumimoji="1" lang="ja-JP" altLang="en-US" u="sng" dirty="0" smtClean="0">
                <a:latin typeface="メイリオ" panose="020B0604030504040204" pitchFamily="50" charset="-128"/>
                <a:ea typeface="メイリオ" panose="020B0604030504040204" pitchFamily="50" charset="-128"/>
                <a:cs typeface="メイリオ" panose="020B0604030504040204" pitchFamily="50" charset="-128"/>
              </a:rPr>
              <a:t>．ネット依存とは</a:t>
            </a:r>
            <a:endParaRPr kumimoji="1" lang="ja-JP" altLang="en-US"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971600" y="2852936"/>
            <a:ext cx="7128792" cy="1107996"/>
          </a:xfrm>
          <a:prstGeom prst="rect">
            <a:avLst/>
          </a:prstGeom>
          <a:noFill/>
        </p:spPr>
        <p:txBody>
          <a:bodyPr wrap="square" rtlCol="0">
            <a:spAutoFit/>
          </a:bodyPr>
          <a:lstStyle/>
          <a:p>
            <a:pPr algn="ctr"/>
            <a:r>
              <a:rPr kumimoji="1" lang="ja-JP" altLang="en-US" sz="6600" dirty="0" smtClean="0">
                <a:latin typeface="メイリオ" panose="020B0604030504040204" pitchFamily="50" charset="-128"/>
                <a:ea typeface="メイリオ" panose="020B0604030504040204" pitchFamily="50" charset="-128"/>
              </a:rPr>
              <a:t>推計　</a:t>
            </a:r>
            <a:r>
              <a:rPr kumimoji="1" lang="en-US" altLang="ja-JP" sz="6600" dirty="0" smtClean="0">
                <a:latin typeface="メイリオ" panose="020B0604030504040204" pitchFamily="50" charset="-128"/>
                <a:ea typeface="メイリオ" panose="020B0604030504040204" pitchFamily="50" charset="-128"/>
              </a:rPr>
              <a:t>51</a:t>
            </a:r>
            <a:r>
              <a:rPr kumimoji="1" lang="ja-JP" altLang="en-US" sz="6600" dirty="0" smtClean="0">
                <a:latin typeface="メイリオ" panose="020B0604030504040204" pitchFamily="50" charset="-128"/>
                <a:ea typeface="メイリオ" panose="020B0604030504040204" pitchFamily="50" charset="-128"/>
              </a:rPr>
              <a:t>万</a:t>
            </a:r>
            <a:r>
              <a:rPr kumimoji="1" lang="en-US" altLang="ja-JP" sz="6600" dirty="0" smtClean="0">
                <a:latin typeface="メイリオ" panose="020B0604030504040204" pitchFamily="50" charset="-128"/>
                <a:ea typeface="メイリオ" panose="020B0604030504040204" pitchFamily="50" charset="-128"/>
              </a:rPr>
              <a:t>8</a:t>
            </a:r>
            <a:r>
              <a:rPr kumimoji="1" lang="ja-JP" altLang="en-US" sz="6600" dirty="0" smtClean="0">
                <a:latin typeface="メイリオ" panose="020B0604030504040204" pitchFamily="50" charset="-128"/>
                <a:ea typeface="メイリオ" panose="020B0604030504040204" pitchFamily="50" charset="-128"/>
              </a:rPr>
              <a:t>千人</a:t>
            </a:r>
            <a:endParaRPr kumimoji="1" lang="en-US" altLang="ja-JP" sz="6600" dirty="0" smtClean="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1547664" y="4509120"/>
            <a:ext cx="7128792" cy="646331"/>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厚生</a:t>
            </a:r>
            <a:r>
              <a:rPr lang="ja-JP" altLang="en-US" dirty="0">
                <a:latin typeface="メイリオ" panose="020B0604030504040204" pitchFamily="50" charset="-128"/>
                <a:ea typeface="メイリオ" panose="020B0604030504040204" pitchFamily="50" charset="-128"/>
              </a:rPr>
              <a:t>労働省の「未成年の喫煙</a:t>
            </a:r>
            <a:r>
              <a:rPr lang="ja-JP" altLang="en-US" dirty="0" smtClean="0">
                <a:latin typeface="メイリオ" panose="020B0604030504040204" pitchFamily="50" charset="-128"/>
                <a:ea typeface="メイリオ" panose="020B0604030504040204" pitchFamily="50" charset="-128"/>
              </a:rPr>
              <a:t>・飲酒</a:t>
            </a:r>
            <a:r>
              <a:rPr lang="ja-JP" altLang="en-US" dirty="0">
                <a:latin typeface="メイリオ" panose="020B0604030504040204" pitchFamily="50" charset="-128"/>
                <a:ea typeface="メイリオ" panose="020B0604030504040204" pitchFamily="50" charset="-128"/>
              </a:rPr>
              <a:t>状況に関する実態調査研究</a:t>
            </a:r>
            <a:r>
              <a:rPr lang="ja-JP" altLang="en-US"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pPr algn="r"/>
            <a:r>
              <a:rPr lang="en-US" altLang="ja-JP" dirty="0" smtClean="0">
                <a:latin typeface="メイリオ" panose="020B0604030504040204" pitchFamily="50" charset="-128"/>
                <a:ea typeface="メイリオ" panose="020B0604030504040204" pitchFamily="50" charset="-128"/>
              </a:rPr>
              <a:t>2013</a:t>
            </a:r>
            <a:r>
              <a:rPr lang="ja-JP" altLang="en-US" dirty="0" smtClean="0">
                <a:latin typeface="メイリオ" panose="020B0604030504040204" pitchFamily="50" charset="-128"/>
                <a:ea typeface="メイリオ" panose="020B0604030504040204" pitchFamily="50" charset="-128"/>
              </a:rPr>
              <a:t>年</a:t>
            </a:r>
            <a:r>
              <a:rPr lang="en-US" altLang="ja-JP" dirty="0" smtClean="0">
                <a:latin typeface="メイリオ" panose="020B0604030504040204" pitchFamily="50" charset="-128"/>
                <a:ea typeface="メイリオ" panose="020B0604030504040204" pitchFamily="50" charset="-128"/>
              </a:rPr>
              <a:t>8</a:t>
            </a:r>
            <a:r>
              <a:rPr lang="ja-JP" altLang="en-US" dirty="0" smtClean="0">
                <a:latin typeface="メイリオ" panose="020B0604030504040204" pitchFamily="50" charset="-128"/>
                <a:ea typeface="メイリオ" panose="020B0604030504040204" pitchFamily="50" charset="-128"/>
              </a:rPr>
              <a:t>月発表</a:t>
            </a:r>
            <a:endParaRPr lang="en-US" altLang="ja-JP" dirty="0" smtClean="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611560" y="1700808"/>
            <a:ext cx="7632848" cy="523220"/>
          </a:xfrm>
          <a:prstGeom prst="rect">
            <a:avLst/>
          </a:prstGeom>
          <a:noFill/>
        </p:spPr>
        <p:txBody>
          <a:bodyPr wrap="square" rtlCol="0">
            <a:spAutoFit/>
          </a:bodyPr>
          <a:lstStyle/>
          <a:p>
            <a:r>
              <a:rPr lang="ja-JP" altLang="en-US" sz="2800" b="1" dirty="0" smtClean="0">
                <a:latin typeface="メイリオ" panose="020B0604030504040204" pitchFamily="50" charset="-128"/>
                <a:ea typeface="メイリオ" panose="020B0604030504040204" pitchFamily="50" charset="-128"/>
              </a:rPr>
              <a:t>ネット依存の状態にある全国の中高生の人数</a:t>
            </a:r>
            <a:endParaRPr lang="en-US" altLang="ja-JP" sz="2800" b="1"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64403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539552" y="1412776"/>
            <a:ext cx="8136904" cy="4801314"/>
          </a:xfrm>
          <a:prstGeom prst="rect">
            <a:avLst/>
          </a:prstGeom>
          <a:noFill/>
        </p:spPr>
        <p:txBody>
          <a:bodyPr wrap="square" rtlCol="0">
            <a:spAutoFit/>
          </a:bodyPr>
          <a:lstStyle/>
          <a:p>
            <a:pPr marL="285750" indent="-285750">
              <a:buFont typeface="Arial" panose="020B0604020202020204" pitchFamily="34" charset="0"/>
              <a:buChar char="•"/>
            </a:pPr>
            <a:r>
              <a:rPr lang="ja-JP" altLang="en-US" sz="3600" dirty="0">
                <a:latin typeface="メイリオ" panose="020B0604030504040204" pitchFamily="50" charset="-128"/>
                <a:ea typeface="メイリオ" panose="020B0604030504040204" pitchFamily="50" charset="-128"/>
              </a:rPr>
              <a:t>自分の意志で</a:t>
            </a:r>
            <a:r>
              <a:rPr lang="ja-JP" altLang="en-US" sz="3600" dirty="0" smtClean="0">
                <a:latin typeface="メイリオ" panose="020B0604030504040204" pitchFamily="50" charset="-128"/>
                <a:ea typeface="メイリオ" panose="020B0604030504040204" pitchFamily="50" charset="-128"/>
              </a:rPr>
              <a:t>インターネットや</a:t>
            </a:r>
            <a:r>
              <a:rPr lang="ja-JP" altLang="en-US" sz="3600" dirty="0">
                <a:latin typeface="メイリオ" panose="020B0604030504040204" pitchFamily="50" charset="-128"/>
                <a:ea typeface="メイリオ" panose="020B0604030504040204" pitchFamily="50" charset="-128"/>
              </a:rPr>
              <a:t>携帯</a:t>
            </a:r>
            <a:endParaRPr lang="en-US" altLang="ja-JP" sz="3600" dirty="0" smtClean="0">
              <a:latin typeface="メイリオ" panose="020B0604030504040204" pitchFamily="50" charset="-128"/>
              <a:ea typeface="メイリオ" panose="020B0604030504040204" pitchFamily="50" charset="-128"/>
            </a:endParaRPr>
          </a:p>
          <a:p>
            <a:r>
              <a:rPr lang="en-US" altLang="ja-JP" sz="3600" dirty="0">
                <a:latin typeface="メイリオ" panose="020B0604030504040204" pitchFamily="50" charset="-128"/>
                <a:ea typeface="メイリオ" panose="020B0604030504040204" pitchFamily="50" charset="-128"/>
              </a:rPr>
              <a:t> </a:t>
            </a:r>
            <a:r>
              <a:rPr lang="ja-JP" altLang="en-US" sz="3600" dirty="0" smtClean="0">
                <a:latin typeface="メイリオ" panose="020B0604030504040204" pitchFamily="50" charset="-128"/>
                <a:ea typeface="メイリオ" panose="020B0604030504040204" pitchFamily="50" charset="-128"/>
              </a:rPr>
              <a:t>を</a:t>
            </a:r>
            <a:r>
              <a:rPr lang="ja-JP" altLang="en-US" sz="3600" dirty="0">
                <a:latin typeface="メイリオ" panose="020B0604030504040204" pitchFamily="50" charset="-128"/>
                <a:ea typeface="メイリオ" panose="020B0604030504040204" pitchFamily="50" charset="-128"/>
              </a:rPr>
              <a:t>やめることが</a:t>
            </a:r>
            <a:r>
              <a:rPr lang="ja-JP" altLang="en-US" sz="3600" dirty="0" smtClean="0">
                <a:latin typeface="メイリオ" panose="020B0604030504040204" pitchFamily="50" charset="-128"/>
                <a:ea typeface="メイリオ" panose="020B0604030504040204" pitchFamily="50" charset="-128"/>
              </a:rPr>
              <a:t>できない</a:t>
            </a:r>
            <a:endParaRPr lang="en-US" altLang="ja-JP" sz="3600" dirty="0" smtClean="0">
              <a:latin typeface="メイリオ" panose="020B0604030504040204" pitchFamily="50" charset="-128"/>
              <a:ea typeface="メイリオ" panose="020B0604030504040204" pitchFamily="50" charset="-128"/>
            </a:endParaRPr>
          </a:p>
          <a:p>
            <a:pPr marL="285750" indent="-285750">
              <a:lnSpc>
                <a:spcPct val="150000"/>
              </a:lnSpc>
              <a:buFont typeface="Arial" panose="020B0604020202020204" pitchFamily="34" charset="0"/>
              <a:buChar char="•"/>
            </a:pPr>
            <a:r>
              <a:rPr lang="ja-JP" altLang="en-US" sz="3600" dirty="0" smtClean="0">
                <a:latin typeface="メイリオ" panose="020B0604030504040204" pitchFamily="50" charset="-128"/>
                <a:ea typeface="メイリオ" panose="020B0604030504040204" pitchFamily="50" charset="-128"/>
              </a:rPr>
              <a:t>日常</a:t>
            </a:r>
            <a:r>
              <a:rPr lang="ja-JP" altLang="en-US" sz="3600" dirty="0">
                <a:latin typeface="メイリオ" panose="020B0604030504040204" pitchFamily="50" charset="-128"/>
                <a:ea typeface="メイリオ" panose="020B0604030504040204" pitchFamily="50" charset="-128"/>
              </a:rPr>
              <a:t>生活に支障をきたすようになる</a:t>
            </a:r>
          </a:p>
          <a:p>
            <a:pPr marL="285750" indent="-285750">
              <a:lnSpc>
                <a:spcPct val="150000"/>
              </a:lnSpc>
              <a:buFont typeface="Arial" panose="020B0604020202020204" pitchFamily="34" charset="0"/>
              <a:buChar char="•"/>
            </a:pPr>
            <a:r>
              <a:rPr lang="ja-JP" altLang="en-US" sz="3600" dirty="0" smtClean="0">
                <a:latin typeface="メイリオ" panose="020B0604030504040204" pitchFamily="50" charset="-128"/>
                <a:ea typeface="メイリオ" panose="020B0604030504040204" pitchFamily="50" charset="-128"/>
              </a:rPr>
              <a:t>ネット</a:t>
            </a:r>
            <a:r>
              <a:rPr lang="ja-JP" altLang="en-US" sz="3600" dirty="0">
                <a:latin typeface="メイリオ" panose="020B0604030504040204" pitchFamily="50" charset="-128"/>
                <a:ea typeface="メイリオ" panose="020B0604030504040204" pitchFamily="50" charset="-128"/>
              </a:rPr>
              <a:t>をしていないと不安になる</a:t>
            </a:r>
            <a:r>
              <a:rPr lang="ja-JP" altLang="en-US" sz="3600" dirty="0" smtClean="0">
                <a:latin typeface="メイリオ" panose="020B0604030504040204" pitchFamily="50" charset="-128"/>
                <a:ea typeface="メイリオ" panose="020B0604030504040204" pitchFamily="50" charset="-128"/>
              </a:rPr>
              <a:t>、</a:t>
            </a:r>
            <a:endParaRPr lang="en-US" altLang="ja-JP" sz="3600" dirty="0" smtClean="0">
              <a:latin typeface="メイリオ" panose="020B0604030504040204" pitchFamily="50" charset="-128"/>
              <a:ea typeface="メイリオ" panose="020B0604030504040204" pitchFamily="50" charset="-128"/>
            </a:endParaRPr>
          </a:p>
          <a:p>
            <a:r>
              <a:rPr lang="ja-JP" altLang="en-US" sz="3600" dirty="0" smtClean="0">
                <a:latin typeface="メイリオ" panose="020B0604030504040204" pitchFamily="50" charset="-128"/>
                <a:ea typeface="メイリオ" panose="020B0604030504040204" pitchFamily="50" charset="-128"/>
              </a:rPr>
              <a:t> イライラ</a:t>
            </a:r>
            <a:r>
              <a:rPr lang="ja-JP" altLang="en-US" sz="3600" dirty="0">
                <a:latin typeface="メイリオ" panose="020B0604030504040204" pitchFamily="50" charset="-128"/>
                <a:ea typeface="メイリオ" panose="020B0604030504040204" pitchFamily="50" charset="-128"/>
              </a:rPr>
              <a:t>する</a:t>
            </a:r>
          </a:p>
          <a:p>
            <a:pPr marL="285750" indent="-285750">
              <a:lnSpc>
                <a:spcPct val="150000"/>
              </a:lnSpc>
              <a:buFont typeface="Arial" panose="020B0604020202020204" pitchFamily="34" charset="0"/>
              <a:buChar char="•"/>
            </a:pPr>
            <a:r>
              <a:rPr lang="ja-JP" altLang="en-US" sz="3600" dirty="0" smtClean="0">
                <a:latin typeface="メイリオ" panose="020B0604030504040204" pitchFamily="50" charset="-128"/>
                <a:ea typeface="メイリオ" panose="020B0604030504040204" pitchFamily="50" charset="-128"/>
              </a:rPr>
              <a:t>自分</a:t>
            </a:r>
            <a:r>
              <a:rPr lang="ja-JP" altLang="en-US" sz="3600" dirty="0">
                <a:latin typeface="メイリオ" panose="020B0604030504040204" pitchFamily="50" charset="-128"/>
                <a:ea typeface="メイリオ" panose="020B0604030504040204" pitchFamily="50" charset="-128"/>
              </a:rPr>
              <a:t>が何をしているのか</a:t>
            </a:r>
            <a:r>
              <a:rPr lang="ja-JP" altLang="en-US" sz="3600" dirty="0" smtClean="0">
                <a:latin typeface="メイリオ" panose="020B0604030504040204" pitchFamily="50" charset="-128"/>
                <a:ea typeface="メイリオ" panose="020B0604030504040204" pitchFamily="50" charset="-128"/>
              </a:rPr>
              <a:t>わからなく</a:t>
            </a:r>
            <a:endParaRPr lang="en-US" altLang="ja-JP" sz="3600" dirty="0" smtClean="0">
              <a:latin typeface="メイリオ" panose="020B0604030504040204" pitchFamily="50" charset="-128"/>
              <a:ea typeface="メイリオ" panose="020B0604030504040204" pitchFamily="50" charset="-128"/>
            </a:endParaRPr>
          </a:p>
          <a:p>
            <a:r>
              <a:rPr lang="ja-JP" altLang="en-US" sz="3600" dirty="0">
                <a:latin typeface="メイリオ" panose="020B0604030504040204" pitchFamily="50" charset="-128"/>
                <a:ea typeface="メイリオ" panose="020B0604030504040204" pitchFamily="50" charset="-128"/>
              </a:rPr>
              <a:t> </a:t>
            </a:r>
            <a:r>
              <a:rPr lang="ja-JP" altLang="en-US" sz="3600" dirty="0" smtClean="0">
                <a:latin typeface="メイリオ" panose="020B0604030504040204" pitchFamily="50" charset="-128"/>
                <a:ea typeface="メイリオ" panose="020B0604030504040204" pitchFamily="50" charset="-128"/>
              </a:rPr>
              <a:t>なる</a:t>
            </a:r>
            <a:endParaRPr lang="ja-JP" altLang="en-US" sz="3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539552" y="548680"/>
            <a:ext cx="3456384" cy="539942"/>
          </a:xfrm>
          <a:prstGeom prst="rect">
            <a:avLst/>
          </a:prstGeom>
          <a:noFill/>
          <a:ln>
            <a:solidFill>
              <a:schemeClr val="tx1"/>
            </a:solidFill>
          </a:ln>
        </p:spPr>
        <p:txBody>
          <a:bodyPr wrap="square" tIns="108000" bIns="0" rtlCol="0" anchor="ctr" anchorCtr="0">
            <a:spAutoFit/>
          </a:bodyPr>
          <a:lstStyle/>
          <a:p>
            <a:pPr algn="ctr"/>
            <a:r>
              <a:rPr lang="ja-JP" altLang="en-US" sz="2800" b="1" dirty="0" smtClean="0">
                <a:latin typeface="メイリオ" panose="020B0604030504040204" pitchFamily="50" charset="-128"/>
                <a:ea typeface="メイリオ" panose="020B0604030504040204" pitchFamily="50" charset="-128"/>
              </a:rPr>
              <a:t>ネット依存症の症状</a:t>
            </a:r>
            <a:endParaRPr lang="en-US" altLang="ja-JP" sz="2800" b="1"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517748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79512" y="1316516"/>
            <a:ext cx="8784976" cy="3424053"/>
          </a:xfrm>
          <a:prstGeom prst="roundRect">
            <a:avLst>
              <a:gd name="adj" fmla="val 7699"/>
            </a:avLst>
          </a:prstGeom>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 name="テキスト ボックス 3"/>
          <p:cNvSpPr txBox="1"/>
          <p:nvPr/>
        </p:nvSpPr>
        <p:spPr>
          <a:xfrm>
            <a:off x="539552" y="548680"/>
            <a:ext cx="3456384" cy="539942"/>
          </a:xfrm>
          <a:prstGeom prst="rect">
            <a:avLst/>
          </a:prstGeom>
          <a:noFill/>
          <a:ln>
            <a:solidFill>
              <a:schemeClr val="tx1"/>
            </a:solidFill>
          </a:ln>
        </p:spPr>
        <p:txBody>
          <a:bodyPr wrap="square" tIns="108000" bIns="0" rtlCol="0" anchor="ctr" anchorCtr="0">
            <a:spAutoFit/>
          </a:bodyPr>
          <a:lstStyle/>
          <a:p>
            <a:pPr algn="ctr"/>
            <a:r>
              <a:rPr lang="ja-JP" altLang="en-US" sz="2800" b="1" dirty="0" smtClean="0">
                <a:latin typeface="メイリオ" panose="020B0604030504040204" pitchFamily="50" charset="-128"/>
                <a:ea typeface="メイリオ" panose="020B0604030504040204" pitchFamily="50" charset="-128"/>
              </a:rPr>
              <a:t>ネット依存のタイプ</a:t>
            </a:r>
            <a:endParaRPr lang="en-US" altLang="ja-JP" sz="2800" b="1" dirty="0" smtClean="0">
              <a:latin typeface="メイリオ" panose="020B0604030504040204" pitchFamily="50" charset="-128"/>
              <a:ea typeface="メイリオ" panose="020B0604030504040204" pitchFamily="50" charset="-128"/>
            </a:endParaRPr>
          </a:p>
        </p:txBody>
      </p:sp>
      <p:grpSp>
        <p:nvGrpSpPr>
          <p:cNvPr id="14" name="グループ化 13"/>
          <p:cNvGrpSpPr/>
          <p:nvPr/>
        </p:nvGrpSpPr>
        <p:grpSpPr>
          <a:xfrm>
            <a:off x="3059832" y="1695465"/>
            <a:ext cx="2225824" cy="2744696"/>
            <a:chOff x="3059832" y="1695465"/>
            <a:chExt cx="2225824" cy="2744696"/>
          </a:xfrm>
        </p:grpSpPr>
        <p:sp>
          <p:nvSpPr>
            <p:cNvPr id="6" name="テキスト ボックス 5"/>
            <p:cNvSpPr txBox="1"/>
            <p:nvPr/>
          </p:nvSpPr>
          <p:spPr>
            <a:xfrm>
              <a:off x="3118149" y="1695465"/>
              <a:ext cx="2081808" cy="478387"/>
            </a:xfrm>
            <a:prstGeom prst="rect">
              <a:avLst/>
            </a:prstGeom>
            <a:ln/>
          </p:spPr>
          <p:style>
            <a:lnRef idx="1">
              <a:schemeClr val="accent1"/>
            </a:lnRef>
            <a:fillRef idx="2">
              <a:schemeClr val="accent1"/>
            </a:fillRef>
            <a:effectRef idx="1">
              <a:schemeClr val="accent1"/>
            </a:effectRef>
            <a:fontRef idx="minor">
              <a:schemeClr val="dk1"/>
            </a:fontRef>
          </p:style>
          <p:txBody>
            <a:bodyPr wrap="square" tIns="108000" bIns="0" rtlCol="0" anchor="ctr" anchorCtr="0">
              <a:spAutoFit/>
            </a:bodyPr>
            <a:lstStyle/>
            <a:p>
              <a:pPr algn="ctr"/>
              <a:r>
                <a:rPr lang="ja-JP" altLang="en-US" sz="2400" dirty="0" smtClean="0">
                  <a:latin typeface="メイリオ" panose="020B0604030504040204" pitchFamily="50" charset="-128"/>
                  <a:ea typeface="メイリオ" panose="020B0604030504040204" pitchFamily="50" charset="-128"/>
                </a:rPr>
                <a:t>つながり依存</a:t>
              </a:r>
              <a:endParaRPr lang="en-US" altLang="ja-JP" sz="2400" dirty="0" smtClean="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59832" y="2564904"/>
              <a:ext cx="2225824" cy="1875257"/>
            </a:xfrm>
            <a:prstGeom prst="rect">
              <a:avLst/>
            </a:prstGeom>
          </p:spPr>
        </p:pic>
      </p:grpSp>
      <p:grpSp>
        <p:nvGrpSpPr>
          <p:cNvPr id="9" name="グループ化 8"/>
          <p:cNvGrpSpPr/>
          <p:nvPr/>
        </p:nvGrpSpPr>
        <p:grpSpPr>
          <a:xfrm>
            <a:off x="467544" y="1695465"/>
            <a:ext cx="2356748" cy="2873497"/>
            <a:chOff x="467544" y="1695465"/>
            <a:chExt cx="2356748" cy="2873497"/>
          </a:xfrm>
        </p:grpSpPr>
        <p:sp>
          <p:nvSpPr>
            <p:cNvPr id="5" name="テキスト ボックス 4"/>
            <p:cNvSpPr txBox="1"/>
            <p:nvPr/>
          </p:nvSpPr>
          <p:spPr>
            <a:xfrm>
              <a:off x="467544" y="1695465"/>
              <a:ext cx="2356748" cy="478387"/>
            </a:xfrm>
            <a:prstGeom prst="rect">
              <a:avLst/>
            </a:prstGeom>
            <a:ln/>
          </p:spPr>
          <p:style>
            <a:lnRef idx="1">
              <a:schemeClr val="accent1"/>
            </a:lnRef>
            <a:fillRef idx="2">
              <a:schemeClr val="accent1"/>
            </a:fillRef>
            <a:effectRef idx="1">
              <a:schemeClr val="accent1"/>
            </a:effectRef>
            <a:fontRef idx="minor">
              <a:schemeClr val="dk1"/>
            </a:fontRef>
          </p:style>
          <p:txBody>
            <a:bodyPr wrap="square" tIns="108000" bIns="0" rtlCol="0" anchor="ctr" anchorCtr="0">
              <a:spAutoFit/>
            </a:bodyPr>
            <a:lstStyle/>
            <a:p>
              <a:pPr algn="ctr"/>
              <a:r>
                <a:rPr lang="ja-JP" altLang="en-US" sz="2400" dirty="0" smtClean="0">
                  <a:latin typeface="メイリオ" panose="020B0604030504040204" pitchFamily="50" charset="-128"/>
                  <a:ea typeface="メイリオ" panose="020B0604030504040204" pitchFamily="50" charset="-128"/>
                </a:rPr>
                <a:t>コンテンツ依存</a:t>
              </a:r>
              <a:endParaRPr lang="en-US" altLang="ja-JP" sz="2400" dirty="0" smtClean="0">
                <a:latin typeface="メイリオ" panose="020B0604030504040204" pitchFamily="50" charset="-128"/>
                <a:ea typeface="メイリオ" panose="020B0604030504040204" pitchFamily="50" charset="-128"/>
              </a:endParaRPr>
            </a:p>
          </p:txBody>
        </p:sp>
        <p:pic>
          <p:nvPicPr>
            <p:cNvPr id="10" name="図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2436106"/>
              <a:ext cx="2356747" cy="2132856"/>
            </a:xfrm>
            <a:prstGeom prst="rect">
              <a:avLst/>
            </a:prstGeom>
          </p:spPr>
        </p:pic>
      </p:grpSp>
      <p:grpSp>
        <p:nvGrpSpPr>
          <p:cNvPr id="15" name="グループ化 14"/>
          <p:cNvGrpSpPr/>
          <p:nvPr/>
        </p:nvGrpSpPr>
        <p:grpSpPr>
          <a:xfrm>
            <a:off x="5436096" y="1695465"/>
            <a:ext cx="3312368" cy="3045104"/>
            <a:chOff x="5436096" y="1695465"/>
            <a:chExt cx="3312368" cy="3045104"/>
          </a:xfrm>
        </p:grpSpPr>
        <p:sp>
          <p:nvSpPr>
            <p:cNvPr id="8" name="テキスト ボックス 7"/>
            <p:cNvSpPr txBox="1"/>
            <p:nvPr/>
          </p:nvSpPr>
          <p:spPr>
            <a:xfrm>
              <a:off x="5436096" y="1695465"/>
              <a:ext cx="3312368" cy="478387"/>
            </a:xfrm>
            <a:prstGeom prst="rect">
              <a:avLst/>
            </a:prstGeom>
            <a:ln/>
          </p:spPr>
          <p:style>
            <a:lnRef idx="1">
              <a:schemeClr val="accent1"/>
            </a:lnRef>
            <a:fillRef idx="2">
              <a:schemeClr val="accent1"/>
            </a:fillRef>
            <a:effectRef idx="1">
              <a:schemeClr val="accent1"/>
            </a:effectRef>
            <a:fontRef idx="minor">
              <a:schemeClr val="dk1"/>
            </a:fontRef>
          </p:style>
          <p:txBody>
            <a:bodyPr wrap="square" tIns="108000" bIns="0" rtlCol="0" anchor="ctr" anchorCtr="0">
              <a:spAutoFit/>
            </a:bodyPr>
            <a:lstStyle/>
            <a:p>
              <a:pPr algn="ctr"/>
              <a:r>
                <a:rPr lang="ja-JP" altLang="en-US" sz="2400" dirty="0" smtClean="0">
                  <a:latin typeface="メイリオ" panose="020B0604030504040204" pitchFamily="50" charset="-128"/>
                  <a:ea typeface="メイリオ" panose="020B0604030504040204" pitchFamily="50" charset="-128"/>
                </a:rPr>
                <a:t>オンラインゲーム依存</a:t>
              </a:r>
              <a:endParaRPr lang="en-US" altLang="ja-JP" sz="2400" dirty="0" smtClean="0">
                <a:latin typeface="メイリオ" panose="020B0604030504040204" pitchFamily="50" charset="-128"/>
                <a:ea typeface="メイリオ" panose="020B0604030504040204" pitchFamily="50" charset="-128"/>
              </a:endParaRPr>
            </a:p>
          </p:txBody>
        </p:sp>
        <p:pic>
          <p:nvPicPr>
            <p:cNvPr id="11" name="図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52120" y="2264494"/>
              <a:ext cx="2702401" cy="2476075"/>
            </a:xfrm>
            <a:prstGeom prst="rect">
              <a:avLst/>
            </a:prstGeom>
          </p:spPr>
        </p:pic>
      </p:grpSp>
      <p:sp>
        <p:nvSpPr>
          <p:cNvPr id="13" name="テキスト ボックス 12"/>
          <p:cNvSpPr txBox="1"/>
          <p:nvPr/>
        </p:nvSpPr>
        <p:spPr>
          <a:xfrm>
            <a:off x="179512" y="5157192"/>
            <a:ext cx="8784976" cy="724608"/>
          </a:xfrm>
          <a:prstGeom prst="rect">
            <a:avLst/>
          </a:prstGeom>
          <a:ln/>
        </p:spPr>
        <p:style>
          <a:lnRef idx="1">
            <a:schemeClr val="accent2"/>
          </a:lnRef>
          <a:fillRef idx="2">
            <a:schemeClr val="accent2"/>
          </a:fillRef>
          <a:effectRef idx="1">
            <a:schemeClr val="accent2"/>
          </a:effectRef>
          <a:fontRef idx="minor">
            <a:schemeClr val="dk1"/>
          </a:fontRef>
        </p:style>
        <p:txBody>
          <a:bodyPr wrap="square" tIns="108000" bIns="0" rtlCol="0" anchor="ctr" anchorCtr="0">
            <a:spAutoFit/>
          </a:bodyPr>
          <a:lstStyle/>
          <a:p>
            <a:pPr algn="ctr"/>
            <a:r>
              <a:rPr lang="ja-JP" altLang="en-US" sz="4000" b="1" dirty="0" smtClean="0">
                <a:latin typeface="メイリオ" panose="020B0604030504040204" pitchFamily="50" charset="-128"/>
                <a:ea typeface="メイリオ" panose="020B0604030504040204" pitchFamily="50" charset="-128"/>
              </a:rPr>
              <a:t>日常生活に支障がありませんか？</a:t>
            </a:r>
            <a:endParaRPr lang="en-US" altLang="ja-JP" sz="4000" b="1"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38206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16941" y="332656"/>
            <a:ext cx="6264696" cy="539942"/>
          </a:xfrm>
          <a:prstGeom prst="rect">
            <a:avLst/>
          </a:prstGeom>
          <a:noFill/>
          <a:ln>
            <a:solidFill>
              <a:schemeClr val="tx1"/>
            </a:solidFill>
          </a:ln>
        </p:spPr>
        <p:txBody>
          <a:bodyPr wrap="square" tIns="108000" bIns="0" rtlCol="0" anchor="ctr" anchorCtr="0">
            <a:spAutoFit/>
          </a:bodyPr>
          <a:lstStyle/>
          <a:p>
            <a:pPr algn="ctr"/>
            <a:r>
              <a:rPr lang="ja-JP" altLang="en-US" sz="2800" b="1" dirty="0" smtClean="0">
                <a:latin typeface="メイリオ" panose="020B0604030504040204" pitchFamily="50" charset="-128"/>
                <a:ea typeface="メイリオ" panose="020B0604030504040204" pitchFamily="50" charset="-128"/>
              </a:rPr>
              <a:t>ネット依存により引き起こされる問題</a:t>
            </a:r>
            <a:endParaRPr lang="en-US" altLang="ja-JP" sz="2800" b="1" dirty="0" smtClean="0">
              <a:latin typeface="メイリオ" panose="020B0604030504040204" pitchFamily="50" charset="-128"/>
              <a:ea typeface="メイリオ"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377544756"/>
              </p:ext>
            </p:extLst>
          </p:nvPr>
        </p:nvGraphicFramePr>
        <p:xfrm>
          <a:off x="500010" y="1124744"/>
          <a:ext cx="8136904" cy="4752528"/>
        </p:xfrm>
        <a:graphic>
          <a:graphicData uri="http://schemas.openxmlformats.org/drawingml/2006/table">
            <a:tbl>
              <a:tblPr bandRow="1">
                <a:tableStyleId>{8799B23B-EC83-4686-B30A-512413B5E67A}</a:tableStyleId>
              </a:tblPr>
              <a:tblGrid>
                <a:gridCol w="1800200">
                  <a:extLst>
                    <a:ext uri="{9D8B030D-6E8A-4147-A177-3AD203B41FA5}">
                      <a16:colId xmlns:a16="http://schemas.microsoft.com/office/drawing/2014/main" val="1748566511"/>
                    </a:ext>
                  </a:extLst>
                </a:gridCol>
                <a:gridCol w="6336704">
                  <a:extLst>
                    <a:ext uri="{9D8B030D-6E8A-4147-A177-3AD203B41FA5}">
                      <a16:colId xmlns:a16="http://schemas.microsoft.com/office/drawing/2014/main" val="1862315467"/>
                    </a:ext>
                  </a:extLst>
                </a:gridCol>
              </a:tblGrid>
              <a:tr h="905836">
                <a:tc>
                  <a:txBody>
                    <a:bodyPr/>
                    <a:lstStyle/>
                    <a:p>
                      <a:pPr algn="ctr"/>
                      <a:r>
                        <a:rPr kumimoji="1" lang="ja-JP" altLang="en-US" sz="2400" baseline="0" dirty="0" smtClean="0">
                          <a:ea typeface="メイリオ" panose="020B0604030504040204" pitchFamily="50" charset="-128"/>
                        </a:rPr>
                        <a:t>身体面</a:t>
                      </a:r>
                      <a:endParaRPr kumimoji="1" lang="en-US" altLang="ja-JP" sz="2400" baseline="0" dirty="0" smtClean="0">
                        <a:ea typeface="メイリオ" panose="020B0604030504040204" pitchFamily="50" charset="-128"/>
                      </a:endParaRPr>
                    </a:p>
                  </a:txBody>
                  <a:tcPr marT="108000" marB="36000" anchor="ctr"/>
                </a:tc>
                <a:tc>
                  <a:txBody>
                    <a:bodyPr/>
                    <a:lstStyle/>
                    <a:p>
                      <a:r>
                        <a:rPr kumimoji="1" lang="ja-JP" altLang="en-US" sz="2400" baseline="0" dirty="0" smtClean="0">
                          <a:ea typeface="メイリオ" panose="020B0604030504040204" pitchFamily="50" charset="-128"/>
                        </a:rPr>
                        <a:t>視力低下、運動不足、栄養の偏りなど</a:t>
                      </a:r>
                      <a:endParaRPr kumimoji="1" lang="ja-JP" altLang="en-US" sz="2400" baseline="0" dirty="0">
                        <a:ea typeface="メイリオ" panose="020B0604030504040204" pitchFamily="50" charset="-128"/>
                      </a:endParaRPr>
                    </a:p>
                  </a:txBody>
                  <a:tcPr marT="108000" marB="36000" anchor="ctr"/>
                </a:tc>
                <a:extLst>
                  <a:ext uri="{0D108BD9-81ED-4DB2-BD59-A6C34878D82A}">
                    <a16:rowId xmlns:a16="http://schemas.microsoft.com/office/drawing/2014/main" val="447444179"/>
                  </a:ext>
                </a:extLst>
              </a:tr>
              <a:tr h="966240">
                <a:tc>
                  <a:txBody>
                    <a:bodyPr/>
                    <a:lstStyle/>
                    <a:p>
                      <a:pPr algn="ctr"/>
                      <a:r>
                        <a:rPr kumimoji="1" lang="ja-JP" altLang="en-US" sz="2400" baseline="0" dirty="0" smtClean="0">
                          <a:ea typeface="メイリオ" panose="020B0604030504040204" pitchFamily="50" charset="-128"/>
                        </a:rPr>
                        <a:t>精神面</a:t>
                      </a:r>
                      <a:endParaRPr kumimoji="1" lang="ja-JP" altLang="en-US" sz="2400" baseline="0" dirty="0">
                        <a:ea typeface="メイリオ" panose="020B0604030504040204" pitchFamily="50" charset="-128"/>
                      </a:endParaRPr>
                    </a:p>
                  </a:txBody>
                  <a:tcPr marT="108000" marB="36000" anchor="ctr"/>
                </a:tc>
                <a:tc>
                  <a:txBody>
                    <a:bodyPr/>
                    <a:lstStyle/>
                    <a:p>
                      <a:r>
                        <a:rPr kumimoji="1" lang="ja-JP" altLang="en-US" sz="2400" baseline="0" dirty="0" smtClean="0">
                          <a:ea typeface="メイリオ" panose="020B0604030504040204" pitchFamily="50" charset="-128"/>
                        </a:rPr>
                        <a:t>昼夜逆転、睡眠障害、ひきこもりなど</a:t>
                      </a:r>
                      <a:endParaRPr kumimoji="1" lang="ja-JP" altLang="en-US" sz="2400" baseline="0" dirty="0">
                        <a:ea typeface="メイリオ" panose="020B0604030504040204" pitchFamily="50" charset="-128"/>
                      </a:endParaRPr>
                    </a:p>
                  </a:txBody>
                  <a:tcPr marT="108000" marB="36000" anchor="ctr"/>
                </a:tc>
                <a:extLst>
                  <a:ext uri="{0D108BD9-81ED-4DB2-BD59-A6C34878D82A}">
                    <a16:rowId xmlns:a16="http://schemas.microsoft.com/office/drawing/2014/main" val="1746273982"/>
                  </a:ext>
                </a:extLst>
              </a:tr>
              <a:tr h="968131">
                <a:tc>
                  <a:txBody>
                    <a:bodyPr/>
                    <a:lstStyle/>
                    <a:p>
                      <a:pPr algn="ctr"/>
                      <a:r>
                        <a:rPr kumimoji="1" lang="ja-JP" altLang="en-US" sz="2400" baseline="0" dirty="0" smtClean="0">
                          <a:ea typeface="メイリオ" panose="020B0604030504040204" pitchFamily="50" charset="-128"/>
                        </a:rPr>
                        <a:t>学業面</a:t>
                      </a:r>
                      <a:endParaRPr kumimoji="1" lang="ja-JP" altLang="en-US" sz="2400" baseline="0" dirty="0">
                        <a:ea typeface="メイリオ" panose="020B0604030504040204" pitchFamily="50" charset="-128"/>
                      </a:endParaRPr>
                    </a:p>
                  </a:txBody>
                  <a:tcPr marT="108000" marB="36000" anchor="ctr"/>
                </a:tc>
                <a:tc>
                  <a:txBody>
                    <a:bodyPr/>
                    <a:lstStyle/>
                    <a:p>
                      <a:r>
                        <a:rPr kumimoji="1" lang="ja-JP" altLang="en-US" sz="2400" baseline="0" dirty="0" smtClean="0">
                          <a:ea typeface="メイリオ" panose="020B0604030504040204" pitchFamily="50" charset="-128"/>
                        </a:rPr>
                        <a:t>成績低下、遅刻、授業中の居眠り</a:t>
                      </a:r>
                      <a:endParaRPr kumimoji="1" lang="en-US" altLang="ja-JP" sz="2400" baseline="0" dirty="0" smtClean="0">
                        <a:ea typeface="メイリオ" panose="020B0604030504040204" pitchFamily="50" charset="-128"/>
                      </a:endParaRPr>
                    </a:p>
                    <a:p>
                      <a:r>
                        <a:rPr kumimoji="1" lang="ja-JP" altLang="en-US" sz="2400" baseline="0" dirty="0" smtClean="0">
                          <a:ea typeface="メイリオ" panose="020B0604030504040204" pitchFamily="50" charset="-128"/>
                        </a:rPr>
                        <a:t>留年、退学など</a:t>
                      </a:r>
                      <a:endParaRPr kumimoji="1" lang="en-US" altLang="ja-JP" sz="2400" baseline="0" dirty="0" smtClean="0">
                        <a:ea typeface="メイリオ" panose="020B0604030504040204" pitchFamily="50" charset="-128"/>
                      </a:endParaRPr>
                    </a:p>
                  </a:txBody>
                  <a:tcPr marT="108000" marB="36000" anchor="ctr"/>
                </a:tc>
                <a:extLst>
                  <a:ext uri="{0D108BD9-81ED-4DB2-BD59-A6C34878D82A}">
                    <a16:rowId xmlns:a16="http://schemas.microsoft.com/office/drawing/2014/main" val="123705003"/>
                  </a:ext>
                </a:extLst>
              </a:tr>
              <a:tr h="944190">
                <a:tc>
                  <a:txBody>
                    <a:bodyPr/>
                    <a:lstStyle/>
                    <a:p>
                      <a:pPr algn="ctr"/>
                      <a:r>
                        <a:rPr kumimoji="1" lang="ja-JP" altLang="en-US" sz="2400" baseline="0" dirty="0" smtClean="0">
                          <a:ea typeface="メイリオ" panose="020B0604030504040204" pitchFamily="50" charset="-128"/>
                        </a:rPr>
                        <a:t>経済面</a:t>
                      </a:r>
                      <a:endParaRPr kumimoji="1" lang="ja-JP" altLang="en-US" sz="2400" baseline="0" dirty="0">
                        <a:ea typeface="メイリオ" panose="020B0604030504040204" pitchFamily="50" charset="-128"/>
                      </a:endParaRPr>
                    </a:p>
                  </a:txBody>
                  <a:tcPr marT="108000" marB="36000" anchor="ctr"/>
                </a:tc>
                <a:tc>
                  <a:txBody>
                    <a:bodyPr/>
                    <a:lstStyle/>
                    <a:p>
                      <a:r>
                        <a:rPr kumimoji="1" lang="ja-JP" altLang="en-US" sz="2400" baseline="0" dirty="0" smtClean="0">
                          <a:ea typeface="メイリオ" panose="020B0604030504040204" pitchFamily="50" charset="-128"/>
                        </a:rPr>
                        <a:t>浪費、親や友達のお金を盗むなど</a:t>
                      </a:r>
                      <a:endParaRPr kumimoji="1" lang="ja-JP" altLang="en-US" sz="2400" baseline="0" dirty="0">
                        <a:ea typeface="メイリオ" panose="020B0604030504040204" pitchFamily="50" charset="-128"/>
                      </a:endParaRPr>
                    </a:p>
                  </a:txBody>
                  <a:tcPr marT="108000" marB="36000" anchor="ctr"/>
                </a:tc>
                <a:extLst>
                  <a:ext uri="{0D108BD9-81ED-4DB2-BD59-A6C34878D82A}">
                    <a16:rowId xmlns:a16="http://schemas.microsoft.com/office/drawing/2014/main" val="742041911"/>
                  </a:ext>
                </a:extLst>
              </a:tr>
              <a:tr h="968131">
                <a:tc>
                  <a:txBody>
                    <a:bodyPr/>
                    <a:lstStyle/>
                    <a:p>
                      <a:pPr algn="ctr"/>
                      <a:r>
                        <a:rPr kumimoji="1" lang="ja-JP" altLang="en-US" sz="2400" baseline="0" dirty="0" smtClean="0">
                          <a:ea typeface="メイリオ" panose="020B0604030504040204" pitchFamily="50" charset="-128"/>
                        </a:rPr>
                        <a:t>家族関係</a:t>
                      </a:r>
                      <a:endParaRPr kumimoji="1" lang="en-US" altLang="ja-JP" sz="2400" baseline="0" dirty="0" smtClean="0">
                        <a:ea typeface="メイリオ" panose="020B0604030504040204" pitchFamily="50" charset="-128"/>
                      </a:endParaRPr>
                    </a:p>
                    <a:p>
                      <a:pPr algn="ctr"/>
                      <a:r>
                        <a:rPr kumimoji="1" lang="ja-JP" altLang="en-US" sz="2400" baseline="0" dirty="0" smtClean="0">
                          <a:ea typeface="メイリオ" panose="020B0604030504040204" pitchFamily="50" charset="-128"/>
                        </a:rPr>
                        <a:t>対人関係</a:t>
                      </a:r>
                      <a:endParaRPr kumimoji="1" lang="ja-JP" altLang="en-US" sz="2400" baseline="0" dirty="0">
                        <a:ea typeface="メイリオ" panose="020B0604030504040204" pitchFamily="50" charset="-128"/>
                      </a:endParaRPr>
                    </a:p>
                  </a:txBody>
                  <a:tcPr marT="108000" marB="36000" anchor="ctr"/>
                </a:tc>
                <a:tc>
                  <a:txBody>
                    <a:bodyPr/>
                    <a:lstStyle/>
                    <a:p>
                      <a:r>
                        <a:rPr kumimoji="1" lang="ja-JP" altLang="en-US" sz="2400" baseline="0" dirty="0" smtClean="0">
                          <a:ea typeface="メイリオ" panose="020B0604030504040204" pitchFamily="50" charset="-128"/>
                        </a:rPr>
                        <a:t>嘘をつく、家族への暴言・暴力</a:t>
                      </a:r>
                      <a:endParaRPr kumimoji="1" lang="en-US" altLang="ja-JP" sz="2400" baseline="0" dirty="0" smtClean="0">
                        <a:ea typeface="メイリオ" panose="020B0604030504040204" pitchFamily="50" charset="-128"/>
                      </a:endParaRPr>
                    </a:p>
                    <a:p>
                      <a:r>
                        <a:rPr kumimoji="1" lang="ja-JP" altLang="en-US" sz="2400" baseline="0" dirty="0" smtClean="0">
                          <a:ea typeface="メイリオ" panose="020B0604030504040204" pitchFamily="50" charset="-128"/>
                        </a:rPr>
                        <a:t>友人関係悪化、リアルの友だちを失うなど</a:t>
                      </a:r>
                      <a:endParaRPr kumimoji="1" lang="ja-JP" altLang="en-US" sz="2400" baseline="0" dirty="0">
                        <a:ea typeface="メイリオ" panose="020B0604030504040204" pitchFamily="50" charset="-128"/>
                      </a:endParaRPr>
                    </a:p>
                  </a:txBody>
                  <a:tcPr marT="108000" marB="36000" anchor="ctr"/>
                </a:tc>
                <a:extLst>
                  <a:ext uri="{0D108BD9-81ED-4DB2-BD59-A6C34878D82A}">
                    <a16:rowId xmlns:a16="http://schemas.microsoft.com/office/drawing/2014/main" val="1461020315"/>
                  </a:ext>
                </a:extLst>
              </a:tr>
            </a:tbl>
          </a:graphicData>
        </a:graphic>
      </p:graphicFrame>
      <p:sp>
        <p:nvSpPr>
          <p:cNvPr id="5" name="正方形/長方形 4"/>
          <p:cNvSpPr/>
          <p:nvPr/>
        </p:nvSpPr>
        <p:spPr>
          <a:xfrm>
            <a:off x="2916179" y="6026238"/>
            <a:ext cx="6048672" cy="369332"/>
          </a:xfrm>
          <a:prstGeom prst="rect">
            <a:avLst/>
          </a:prstGeom>
        </p:spPr>
        <p:txBody>
          <a:bodyPr wrap="square">
            <a:spAutoFit/>
          </a:bodyPr>
          <a:lstStyle/>
          <a:p>
            <a:r>
              <a:rPr lang="en-US" altLang="ja-JP" dirty="0" smtClean="0">
                <a:latin typeface="KozMinPro-Regular-90msp-RKSJ-H-Identity-H"/>
              </a:rPr>
              <a:t>【</a:t>
            </a:r>
            <a:r>
              <a:rPr lang="ja-JP" altLang="en-US" dirty="0" smtClean="0">
                <a:latin typeface="KozMinPro-Regular-90msp-RKSJ-H-Identity-H"/>
              </a:rPr>
              <a:t>引用</a:t>
            </a:r>
            <a:r>
              <a:rPr lang="en-US" altLang="ja-JP" dirty="0" smtClean="0">
                <a:latin typeface="KozMinPro-Regular-90msp-RKSJ-H-Identity-H"/>
              </a:rPr>
              <a:t>】</a:t>
            </a:r>
            <a:r>
              <a:rPr lang="ja-JP" altLang="en-US" dirty="0" smtClean="0">
                <a:latin typeface="KozMinPro-Regular-90msp-RKSJ-H-Identity-H"/>
              </a:rPr>
              <a:t>独立</a:t>
            </a:r>
            <a:r>
              <a:rPr lang="ja-JP" altLang="en-US" dirty="0">
                <a:latin typeface="KozMinPro-Regular-90msp-RKSJ-H-Identity-H"/>
              </a:rPr>
              <a:t>行政法人　国立病院</a:t>
            </a:r>
            <a:r>
              <a:rPr lang="ja-JP" altLang="en-US" dirty="0" smtClean="0">
                <a:latin typeface="KozMinPro-Regular-90msp-RKSJ-H-Identity-H"/>
              </a:rPr>
              <a:t>機構　久里</a:t>
            </a:r>
            <a:r>
              <a:rPr lang="ja-JP" altLang="en-US" dirty="0">
                <a:latin typeface="KozMinPro-Regular-90msp-RKSJ-H-Identity-H"/>
              </a:rPr>
              <a:t>浜医療センター</a:t>
            </a:r>
            <a:endParaRPr lang="ja-JP" altLang="en-US" dirty="0"/>
          </a:p>
        </p:txBody>
      </p:sp>
    </p:spTree>
    <p:extLst>
      <p:ext uri="{BB962C8B-B14F-4D97-AF65-F5344CB8AC3E}">
        <p14:creationId xmlns:p14="http://schemas.microsoft.com/office/powerpoint/2010/main" val="28086431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9512" y="476672"/>
            <a:ext cx="5040560" cy="369332"/>
          </a:xfrm>
          <a:prstGeom prst="rect">
            <a:avLst/>
          </a:prstGeom>
          <a:noFill/>
        </p:spPr>
        <p:txBody>
          <a:bodyPr wrap="square" rtlCol="0">
            <a:spAutoFit/>
          </a:bodyPr>
          <a:lstStyle/>
          <a:p>
            <a:r>
              <a:rPr lang="en-US" altLang="ja-JP" u="sng" dirty="0" smtClean="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u="sng" dirty="0" err="1"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u="sng" dirty="0" smtClean="0">
                <a:latin typeface="メイリオ" panose="020B0604030504040204" pitchFamily="50" charset="-128"/>
                <a:ea typeface="メイリオ" panose="020B0604030504040204" pitchFamily="50" charset="-128"/>
                <a:cs typeface="メイリオ" panose="020B0604030504040204" pitchFamily="50" charset="-128"/>
              </a:rPr>
              <a:t>ネット依存への対処法</a:t>
            </a:r>
            <a:endParaRPr kumimoji="1" lang="ja-JP" altLang="en-US"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1490539" y="1196752"/>
            <a:ext cx="6177805" cy="807126"/>
          </a:xfrm>
          <a:prstGeom prst="rect">
            <a:avLst/>
          </a:prstGeom>
        </p:spPr>
        <p:style>
          <a:lnRef idx="1">
            <a:schemeClr val="accent6"/>
          </a:lnRef>
          <a:fillRef idx="2">
            <a:schemeClr val="accent6"/>
          </a:fillRef>
          <a:effectRef idx="1">
            <a:schemeClr val="accent6"/>
          </a:effectRef>
          <a:fontRef idx="minor">
            <a:schemeClr val="dk1"/>
          </a:fontRef>
        </p:style>
        <p:txBody>
          <a:bodyPr wrap="square" tIns="144000" rtlCol="0">
            <a:spAutoFit/>
          </a:bodyPr>
          <a:lstStyle/>
          <a:p>
            <a:pPr algn="ctr"/>
            <a:r>
              <a:rPr lang="ja-JP" altLang="en-US" sz="4000" b="1" dirty="0" smtClean="0">
                <a:latin typeface="メイリオ" panose="020B0604030504040204" pitchFamily="50" charset="-128"/>
                <a:ea typeface="メイリオ" panose="020B0604030504040204" pitchFamily="50" charset="-128"/>
              </a:rPr>
              <a:t>節度ある使用頻度に戻す</a:t>
            </a:r>
            <a:endParaRPr lang="en-US" altLang="ja-JP" sz="4000" b="1" dirty="0" smtClean="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1490539" y="5301208"/>
            <a:ext cx="6177805" cy="807126"/>
          </a:xfrm>
          <a:prstGeom prst="rect">
            <a:avLst/>
          </a:prstGeom>
        </p:spPr>
        <p:style>
          <a:lnRef idx="1">
            <a:schemeClr val="accent6"/>
          </a:lnRef>
          <a:fillRef idx="2">
            <a:schemeClr val="accent6"/>
          </a:fillRef>
          <a:effectRef idx="1">
            <a:schemeClr val="accent6"/>
          </a:effectRef>
          <a:fontRef idx="minor">
            <a:schemeClr val="dk1"/>
          </a:fontRef>
        </p:style>
        <p:txBody>
          <a:bodyPr wrap="square" tIns="144000" rtlCol="0">
            <a:spAutoFit/>
          </a:bodyPr>
          <a:lstStyle/>
          <a:p>
            <a:pPr algn="ctr"/>
            <a:r>
              <a:rPr lang="ja-JP" altLang="en-US" sz="4000" b="1" dirty="0" smtClean="0">
                <a:latin typeface="メイリオ" panose="020B0604030504040204" pitchFamily="50" charset="-128"/>
                <a:ea typeface="メイリオ" panose="020B0604030504040204" pitchFamily="50" charset="-128"/>
              </a:rPr>
              <a:t>ネットと上手につき合う</a:t>
            </a:r>
            <a:endParaRPr lang="en-US" altLang="ja-JP" sz="4000" b="1" dirty="0" smtClean="0">
              <a:latin typeface="メイリオ" panose="020B0604030504040204" pitchFamily="50" charset="-128"/>
              <a:ea typeface="メイリオ" panose="020B0604030504040204" pitchFamily="50" charset="-128"/>
            </a:endParaRPr>
          </a:p>
        </p:txBody>
      </p:sp>
      <p:grpSp>
        <p:nvGrpSpPr>
          <p:cNvPr id="9" name="グループ化 8"/>
          <p:cNvGrpSpPr/>
          <p:nvPr/>
        </p:nvGrpSpPr>
        <p:grpSpPr>
          <a:xfrm>
            <a:off x="6156176" y="2217104"/>
            <a:ext cx="2750604" cy="2844352"/>
            <a:chOff x="6156176" y="2217104"/>
            <a:chExt cx="2750604" cy="2844352"/>
          </a:xfrm>
        </p:grpSpPr>
        <p:sp>
          <p:nvSpPr>
            <p:cNvPr id="8" name="テキスト ボックス 7"/>
            <p:cNvSpPr txBox="1"/>
            <p:nvPr/>
          </p:nvSpPr>
          <p:spPr>
            <a:xfrm>
              <a:off x="6156176" y="2217104"/>
              <a:ext cx="2750604" cy="478387"/>
            </a:xfrm>
            <a:prstGeom prst="rect">
              <a:avLst/>
            </a:prstGeom>
            <a:ln/>
          </p:spPr>
          <p:style>
            <a:lnRef idx="1">
              <a:schemeClr val="accent3"/>
            </a:lnRef>
            <a:fillRef idx="3">
              <a:schemeClr val="accent3"/>
            </a:fillRef>
            <a:effectRef idx="2">
              <a:schemeClr val="accent3"/>
            </a:effectRef>
            <a:fontRef idx="minor">
              <a:schemeClr val="lt1"/>
            </a:fontRef>
          </p:style>
          <p:txBody>
            <a:bodyPr wrap="square" tIns="108000" bIns="0" rtlCol="0" anchor="ctr" anchorCtr="0">
              <a:spAutoFit/>
            </a:bodyPr>
            <a:lstStyle/>
            <a:p>
              <a:pPr algn="ctr"/>
              <a:r>
                <a:rPr lang="ja-JP" altLang="en-US" sz="2400" dirty="0" smtClean="0">
                  <a:latin typeface="メイリオ" panose="020B0604030504040204" pitchFamily="50" charset="-128"/>
                  <a:ea typeface="メイリオ" panose="020B0604030504040204" pitchFamily="50" charset="-128"/>
                </a:rPr>
                <a:t>学校でできること</a:t>
              </a:r>
              <a:endParaRPr lang="en-US" altLang="ja-JP" sz="2400" dirty="0" smtClean="0">
                <a:latin typeface="メイリオ" panose="020B0604030504040204" pitchFamily="50" charset="-128"/>
                <a:ea typeface="メイリオ" panose="020B0604030504040204" pitchFamily="50" charset="-128"/>
              </a:endParaRPr>
            </a:p>
          </p:txBody>
        </p:sp>
        <p:pic>
          <p:nvPicPr>
            <p:cNvPr id="1028" name="Picture 4" descr="http://3.bp.blogspot.com/-Sfnr59bSe0M/VuIN_AvpqMI/AAAAAAAA4uY/81t-5A8UtFotGgw6TNTZauvW3ol5QnbIg/s800/school_sensei_kokuban_woma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1344" y="3212976"/>
              <a:ext cx="2420268" cy="184848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3204139" y="2217521"/>
            <a:ext cx="2750604" cy="2913190"/>
            <a:chOff x="3204139" y="2217521"/>
            <a:chExt cx="2750604" cy="2913190"/>
          </a:xfrm>
        </p:grpSpPr>
        <p:sp>
          <p:nvSpPr>
            <p:cNvPr id="6" name="テキスト ボックス 5"/>
            <p:cNvSpPr txBox="1"/>
            <p:nvPr/>
          </p:nvSpPr>
          <p:spPr>
            <a:xfrm>
              <a:off x="3204139" y="2217521"/>
              <a:ext cx="2750604" cy="478387"/>
            </a:xfrm>
            <a:prstGeom prst="rect">
              <a:avLst/>
            </a:prstGeom>
            <a:ln/>
          </p:spPr>
          <p:style>
            <a:lnRef idx="1">
              <a:schemeClr val="accent3"/>
            </a:lnRef>
            <a:fillRef idx="3">
              <a:schemeClr val="accent3"/>
            </a:fillRef>
            <a:effectRef idx="2">
              <a:schemeClr val="accent3"/>
            </a:effectRef>
            <a:fontRef idx="minor">
              <a:schemeClr val="lt1"/>
            </a:fontRef>
          </p:style>
          <p:txBody>
            <a:bodyPr wrap="square" tIns="108000" bIns="0" rtlCol="0" anchor="ctr" anchorCtr="0">
              <a:spAutoFit/>
            </a:bodyPr>
            <a:lstStyle/>
            <a:p>
              <a:pPr algn="ctr"/>
              <a:r>
                <a:rPr lang="ja-JP" altLang="en-US" sz="2400" dirty="0" smtClean="0">
                  <a:latin typeface="メイリオ" panose="020B0604030504040204" pitchFamily="50" charset="-128"/>
                  <a:ea typeface="メイリオ" panose="020B0604030504040204" pitchFamily="50" charset="-128"/>
                </a:rPr>
                <a:t>家族でできること</a:t>
              </a:r>
              <a:endParaRPr lang="en-US" altLang="ja-JP" sz="2400" dirty="0" smtClean="0">
                <a:latin typeface="メイリオ" panose="020B0604030504040204" pitchFamily="50" charset="-128"/>
                <a:ea typeface="メイリオ" panose="020B0604030504040204" pitchFamily="50" charset="-128"/>
              </a:endParaRPr>
            </a:p>
          </p:txBody>
        </p:sp>
        <p:pic>
          <p:nvPicPr>
            <p:cNvPr id="1030" name="Picture 6" descr="http://2.bp.blogspot.com/-beSfKCyewTk/Udy6lPRVwhI/AAAAAAAAWI8/uNDgJL6OC3I/s800/computer_family.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3790" y="2946285"/>
              <a:ext cx="2451302" cy="218442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グループ化 4"/>
          <p:cNvGrpSpPr/>
          <p:nvPr/>
        </p:nvGrpSpPr>
        <p:grpSpPr>
          <a:xfrm>
            <a:off x="251520" y="2217521"/>
            <a:ext cx="2750604" cy="2841031"/>
            <a:chOff x="251520" y="2217521"/>
            <a:chExt cx="2750604" cy="2841031"/>
          </a:xfrm>
        </p:grpSpPr>
        <p:sp>
          <p:nvSpPr>
            <p:cNvPr id="3" name="テキスト ボックス 2"/>
            <p:cNvSpPr txBox="1"/>
            <p:nvPr/>
          </p:nvSpPr>
          <p:spPr>
            <a:xfrm>
              <a:off x="251520" y="2217521"/>
              <a:ext cx="2750604" cy="478387"/>
            </a:xfrm>
            <a:prstGeom prst="rect">
              <a:avLst/>
            </a:prstGeom>
            <a:ln/>
          </p:spPr>
          <p:style>
            <a:lnRef idx="1">
              <a:schemeClr val="accent3"/>
            </a:lnRef>
            <a:fillRef idx="3">
              <a:schemeClr val="accent3"/>
            </a:fillRef>
            <a:effectRef idx="2">
              <a:schemeClr val="accent3"/>
            </a:effectRef>
            <a:fontRef idx="minor">
              <a:schemeClr val="lt1"/>
            </a:fontRef>
          </p:style>
          <p:txBody>
            <a:bodyPr wrap="square" tIns="108000" bIns="0" rtlCol="0" anchor="ctr" anchorCtr="0">
              <a:spAutoFit/>
            </a:bodyPr>
            <a:lstStyle/>
            <a:p>
              <a:pPr algn="ctr"/>
              <a:r>
                <a:rPr lang="ja-JP" altLang="en-US" sz="2400" dirty="0">
                  <a:latin typeface="メイリオ" panose="020B0604030504040204" pitchFamily="50" charset="-128"/>
                  <a:ea typeface="メイリオ" panose="020B0604030504040204" pitchFamily="50" charset="-128"/>
                </a:rPr>
                <a:t>自分</a:t>
              </a:r>
              <a:r>
                <a:rPr lang="ja-JP" altLang="en-US" sz="2400" dirty="0" smtClean="0">
                  <a:latin typeface="メイリオ" panose="020B0604030504040204" pitchFamily="50" charset="-128"/>
                  <a:ea typeface="メイリオ" panose="020B0604030504040204" pitchFamily="50" charset="-128"/>
                </a:rPr>
                <a:t>でできること</a:t>
              </a:r>
              <a:endParaRPr lang="en-US" altLang="ja-JP" sz="2400" dirty="0" smtClean="0">
                <a:latin typeface="メイリオ" panose="020B0604030504040204" pitchFamily="50" charset="-128"/>
                <a:ea typeface="メイリオ" panose="020B0604030504040204" pitchFamily="50" charset="-128"/>
              </a:endParaRPr>
            </a:p>
          </p:txBody>
        </p:sp>
        <p:pic>
          <p:nvPicPr>
            <p:cNvPr id="1034" name="Picture 10" descr="http://4.bp.blogspot.com/-w0Z6FhsgsvA/Vu0kU8AHGlI/AAAAAAAA5AI/vZNSEPk53zQ3b4i5mH4yPbS5dXiNMXpTw/s800/sports_enjin_boy.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848" y="2887769"/>
              <a:ext cx="2189944" cy="217078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3892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971600" y="2551837"/>
            <a:ext cx="7200800" cy="1754326"/>
          </a:xfrm>
          <a:prstGeom prst="rect">
            <a:avLst/>
          </a:prstGeom>
          <a:noFill/>
          <a:ln w="19050">
            <a:solidFill>
              <a:schemeClr val="tx1"/>
            </a:solidFill>
            <a:prstDash val="sysDot"/>
          </a:ln>
        </p:spPr>
        <p:txBody>
          <a:bodyPr wrap="square" rtlCol="0">
            <a:spAutoFit/>
          </a:bodyPr>
          <a:lstStyle/>
          <a:p>
            <a:pPr algn="just"/>
            <a:r>
              <a:rPr kumimoji="1" lang="ja-JP" altLang="en-US" sz="3600" dirty="0" smtClean="0"/>
              <a:t>２部では</a:t>
            </a:r>
            <a:r>
              <a:rPr lang="ja-JP" altLang="en-US" sz="3600" dirty="0" smtClean="0"/>
              <a:t>、ネット依存の傾向にある子どもへの言葉掛けについて考えてみ</a:t>
            </a:r>
            <a:r>
              <a:rPr kumimoji="1" lang="ja-JP" altLang="en-US" sz="3600" dirty="0" smtClean="0"/>
              <a:t>ましょう。</a:t>
            </a:r>
            <a:endParaRPr kumimoji="1" lang="ja-JP" altLang="en-US" sz="3600" dirty="0"/>
          </a:p>
        </p:txBody>
      </p:sp>
    </p:spTree>
    <p:extLst>
      <p:ext uri="{BB962C8B-B14F-4D97-AF65-F5344CB8AC3E}">
        <p14:creationId xmlns:p14="http://schemas.microsoft.com/office/powerpoint/2010/main" val="675051959"/>
      </p:ext>
    </p:extLst>
  </p:cSld>
  <p:clrMapOvr>
    <a:masterClrMapping/>
  </p:clrMapOvr>
  <p:timing>
    <p:tnLst>
      <p:par>
        <p:cTn id="1" dur="indefinite" restart="never" nodeType="tmRoot"/>
      </p:par>
    </p:tnLst>
  </p:timing>
</p:sld>
</file>

<file path=ppt/theme/theme1.xml><?xml version="1.0" encoding="utf-8"?>
<a:theme xmlns:a="http://schemas.openxmlformats.org/drawingml/2006/main" name="プレゼンテーション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6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2096</TotalTime>
  <Words>946</Words>
  <Application>Microsoft Office PowerPoint</Application>
  <PresentationFormat>画面に合わせる (4:3)</PresentationFormat>
  <Paragraphs>87</Paragraphs>
  <Slides>8</Slides>
  <Notes>8</Notes>
  <HiddenSlides>0</HiddenSlides>
  <MMClips>0</MMClips>
  <ScaleCrop>false</ScaleCrop>
  <HeadingPairs>
    <vt:vector size="6" baseType="variant">
      <vt:variant>
        <vt:lpstr>使用されているフォント</vt:lpstr>
      </vt:variant>
      <vt:variant>
        <vt:i4>5</vt:i4>
      </vt:variant>
      <vt:variant>
        <vt:lpstr>テーマ</vt:lpstr>
      </vt:variant>
      <vt:variant>
        <vt:i4>8</vt:i4>
      </vt:variant>
      <vt:variant>
        <vt:lpstr>スライド タイトル</vt:lpstr>
      </vt:variant>
      <vt:variant>
        <vt:i4>8</vt:i4>
      </vt:variant>
    </vt:vector>
  </HeadingPairs>
  <TitlesOfParts>
    <vt:vector size="21" baseType="lpstr">
      <vt:lpstr>KozMinPro-Regular-90msp-RKSJ-H-Identity-H</vt:lpstr>
      <vt:lpstr>ＭＳ Ｐゴシック</vt:lpstr>
      <vt:lpstr>メイリオ</vt:lpstr>
      <vt:lpstr>Arial</vt:lpstr>
      <vt:lpstr>Calibri</vt:lpstr>
      <vt:lpstr>プレゼンテーション1</vt:lpstr>
      <vt:lpstr>5_デザインの設定</vt:lpstr>
      <vt:lpstr>6_デザインの設定</vt:lpstr>
      <vt:lpstr>4_デザインの設定</vt:lpstr>
      <vt:lpstr>3_デザインの設定</vt:lpstr>
      <vt:lpstr>2_デザインの設定</vt:lpstr>
      <vt:lpstr>1_デザインの設定</vt:lpstr>
      <vt:lpstr>デザインの設定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dc:creator>
  <cp:lastModifiedBy>西村 康成</cp:lastModifiedBy>
  <cp:revision>120</cp:revision>
  <dcterms:created xsi:type="dcterms:W3CDTF">2016-04-06T08:36:25Z</dcterms:created>
  <dcterms:modified xsi:type="dcterms:W3CDTF">2017-03-08T04:16:49Z</dcterms:modified>
</cp:coreProperties>
</file>