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0" r:id="rId2"/>
    <p:sldMasterId id="2147483732" r:id="rId3"/>
    <p:sldMasterId id="2147483708" r:id="rId4"/>
    <p:sldMasterId id="2147483696" r:id="rId5"/>
    <p:sldMasterId id="2147483684" r:id="rId6"/>
    <p:sldMasterId id="2147483672" r:id="rId7"/>
    <p:sldMasterId id="2147483660" r:id="rId8"/>
    <p:sldMasterId id="2147483744" r:id="rId9"/>
  </p:sldMasterIdLst>
  <p:notesMasterIdLst>
    <p:notesMasterId r:id="rId18"/>
  </p:notesMasterIdLst>
  <p:sldIdLst>
    <p:sldId id="264" r:id="rId10"/>
    <p:sldId id="258" r:id="rId11"/>
    <p:sldId id="259" r:id="rId12"/>
    <p:sldId id="260" r:id="rId13"/>
    <p:sldId id="261" r:id="rId14"/>
    <p:sldId id="265" r:id="rId15"/>
    <p:sldId id="266" r:id="rId16"/>
    <p:sldId id="263" r:id="rId17"/>
  </p:sldIdLst>
  <p:sldSz cx="9144000" cy="6858000" type="screen4x3"/>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5CCF7B90-10A2-4274-BC63-C2BE62D92A24}">
          <p14:sldIdLst>
            <p14:sldId id="264"/>
            <p14:sldId id="258"/>
            <p14:sldId id="259"/>
            <p14:sldId id="260"/>
            <p14:sldId id="261"/>
            <p14:sldId id="265"/>
            <p14:sldId id="266"/>
            <p14:sldId id="263"/>
          </p14:sldIdLst>
        </p14:section>
        <p14:section name="タイトルなしのセクション" id="{3EB5F46E-2179-46A9-8EC8-5766326906B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224">
          <p15:clr>
            <a:srgbClr val="A4A3A4"/>
          </p15:clr>
        </p15:guide>
        <p15:guide id="4" pos="22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FF"/>
    <a:srgbClr val="FFFFCC"/>
    <a:srgbClr val="FFCCCC"/>
    <a:srgbClr val="FFFFFF"/>
    <a:srgbClr val="CCFFFF"/>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44" autoAdjust="0"/>
    <p:restoredTop sz="70276" autoAdjust="0"/>
  </p:normalViewPr>
  <p:slideViewPr>
    <p:cSldViewPr>
      <p:cViewPr varScale="1">
        <p:scale>
          <a:sx n="92" d="100"/>
          <a:sy n="92" d="100"/>
        </p:scale>
        <p:origin x="2148"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3840" y="108"/>
      </p:cViewPr>
      <p:guideLst>
        <p:guide orient="horz" pos="2880"/>
        <p:guide pos="2160"/>
        <p:guide orient="horz" pos="3224"/>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5" Type="http://schemas.openxmlformats.org/officeDocument/2006/relationships/slideMaster" Target="slideMasters/slideMaster5.xml"/><Relationship Id="rId15" Type="http://schemas.openxmlformats.org/officeDocument/2006/relationships/slide" Target="slides/slide6.xml"/><Relationship Id="rId10" Type="http://schemas.openxmlformats.org/officeDocument/2006/relationships/slide" Target="slides/slide1.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AD68A895-0BB3-4355-ADBA-D5C367EBEF7C}" type="datetimeFigureOut">
              <a:rPr kumimoji="1" lang="ja-JP" altLang="en-US" smtClean="0"/>
              <a:t>2017/3/9</a:t>
            </a:fld>
            <a:endParaRPr kumimoji="1" lang="ja-JP" altLang="en-US"/>
          </a:p>
        </p:txBody>
      </p:sp>
      <p:sp>
        <p:nvSpPr>
          <p:cNvPr id="4" name="スライド イメージ プレースホルダー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38F00C42-36B3-4D25-91AB-43D28A72FD00}" type="slidenum">
              <a:rPr kumimoji="1" lang="ja-JP" altLang="en-US" smtClean="0"/>
              <a:t>‹#›</a:t>
            </a:fld>
            <a:endParaRPr kumimoji="1" lang="ja-JP" altLang="en-US"/>
          </a:p>
        </p:txBody>
      </p:sp>
    </p:spTree>
    <p:extLst>
      <p:ext uri="{BB962C8B-B14F-4D97-AF65-F5344CB8AC3E}">
        <p14:creationId xmlns:p14="http://schemas.microsoft.com/office/powerpoint/2010/main" val="320090645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情報モラル研修会を始めます。</a:t>
            </a:r>
            <a:endParaRPr kumimoji="1" lang="en-US" altLang="ja-JP" dirty="0" smtClean="0"/>
          </a:p>
          <a:p>
            <a:r>
              <a:rPr kumimoji="1" lang="ja-JP" altLang="en-US" dirty="0" smtClean="0"/>
              <a:t>テーマは「ソーシャルゲーム」です。</a:t>
            </a:r>
            <a:endParaRPr kumimoji="1" lang="en-US" altLang="ja-JP" dirty="0" smtClean="0"/>
          </a:p>
          <a:p>
            <a:r>
              <a:rPr kumimoji="1" lang="ja-JP" altLang="en-US"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lang="ja-JP" altLang="en-US" smtClean="0">
                <a:solidFill>
                  <a:prstClr val="black"/>
                </a:solidFill>
              </a:rPr>
              <a:pPr/>
              <a:t>1</a:t>
            </a:fld>
            <a:endParaRPr lang="ja-JP" altLang="en-US">
              <a:solidFill>
                <a:prstClr val="black"/>
              </a:solidFill>
            </a:endParaRPr>
          </a:p>
        </p:txBody>
      </p:sp>
    </p:spTree>
    <p:extLst>
      <p:ext uri="{BB962C8B-B14F-4D97-AF65-F5344CB8AC3E}">
        <p14:creationId xmlns:p14="http://schemas.microsoft.com/office/powerpoint/2010/main" val="39085607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90478">
              <a:defRPr/>
            </a:pPr>
            <a:r>
              <a:rPr lang="ja-JP" altLang="en-US" sz="1300" dirty="0" smtClean="0">
                <a:latin typeface="+mn-ea"/>
                <a:ea typeface="+mn-ea"/>
                <a:cs typeface="メイリオ" panose="020B0604030504040204" pitchFamily="50" charset="-128"/>
              </a:rPr>
              <a:t>本研修のゴールは、「ソーシャルゲーム</a:t>
            </a:r>
            <a:r>
              <a:rPr lang="ja-JP" altLang="en-US" sz="1300" dirty="0">
                <a:latin typeface="+mn-ea"/>
                <a:ea typeface="+mn-ea"/>
                <a:cs typeface="メイリオ" panose="020B0604030504040204" pitchFamily="50" charset="-128"/>
              </a:rPr>
              <a:t>について知るとともに、ソーシャルゲームに</a:t>
            </a:r>
            <a:r>
              <a:rPr lang="ja-JP" altLang="en-US" sz="1300" dirty="0" smtClean="0">
                <a:latin typeface="+mn-ea"/>
                <a:ea typeface="+mn-ea"/>
                <a:cs typeface="メイリオ" panose="020B0604030504040204" pitchFamily="50" charset="-128"/>
              </a:rPr>
              <a:t>おける課金</a:t>
            </a:r>
            <a:r>
              <a:rPr lang="ja-JP" altLang="en-US" sz="1300" dirty="0">
                <a:latin typeface="+mn-ea"/>
                <a:ea typeface="+mn-ea"/>
                <a:cs typeface="メイリオ" panose="020B0604030504040204" pitchFamily="50" charset="-128"/>
              </a:rPr>
              <a:t>トラブルについて</a:t>
            </a:r>
            <a:r>
              <a:rPr lang="ja-JP" altLang="en-US" sz="1300" dirty="0" smtClean="0">
                <a:latin typeface="+mn-ea"/>
                <a:ea typeface="+mn-ea"/>
                <a:cs typeface="メイリオ" panose="020B0604030504040204" pitchFamily="50" charset="-128"/>
              </a:rPr>
              <a:t>知る。」です。</a:t>
            </a:r>
            <a:endParaRPr lang="en-US" altLang="ja-JP" sz="1300" dirty="0" smtClean="0">
              <a:latin typeface="+mn-ea"/>
              <a:ea typeface="+mn-ea"/>
              <a:cs typeface="メイリオ" panose="020B0604030504040204" pitchFamily="50" charset="-128"/>
            </a:endParaRPr>
          </a:p>
          <a:p>
            <a:pPr defTabSz="990478">
              <a:defRPr/>
            </a:pPr>
            <a:r>
              <a:rPr lang="ja-JP" altLang="en-US" sz="1300" dirty="0" smtClean="0">
                <a:latin typeface="+mn-ea"/>
                <a:ea typeface="+mn-ea"/>
                <a:cs typeface="メイリオ" panose="020B0604030504040204" pitchFamily="50" charset="-128"/>
              </a:rPr>
              <a:t>（★）</a:t>
            </a:r>
            <a:endParaRPr lang="ja-JP" altLang="en-US" sz="1300" dirty="0">
              <a:latin typeface="+mn-ea"/>
              <a:ea typeface="+mn-ea"/>
              <a:cs typeface="メイリオ" panose="020B0604030504040204"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2</a:t>
            </a:fld>
            <a:endParaRPr kumimoji="1" lang="ja-JP" altLang="en-US"/>
          </a:p>
        </p:txBody>
      </p:sp>
    </p:spTree>
    <p:extLst>
      <p:ext uri="{BB962C8B-B14F-4D97-AF65-F5344CB8AC3E}">
        <p14:creationId xmlns:p14="http://schemas.microsoft.com/office/powerpoint/2010/main" val="30029382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ソーシャルゲームとは一体どんなものでしょうか。</a:t>
            </a:r>
            <a:endParaRPr kumimoji="1" lang="en-US" altLang="ja-JP" dirty="0" smtClean="0"/>
          </a:p>
          <a:p>
            <a:r>
              <a:rPr kumimoji="1" lang="ja-JP" altLang="en-US" dirty="0" smtClean="0"/>
              <a:t>テレビゲームは多くの方が見たりやったりした経験があるのではないでしょうか。</a:t>
            </a:r>
            <a:endParaRPr kumimoji="1" lang="en-US" altLang="ja-JP" dirty="0" smtClean="0"/>
          </a:p>
          <a:p>
            <a:r>
              <a:rPr kumimoji="1" lang="ja-JP" altLang="en-US" dirty="0" smtClean="0"/>
              <a:t>テレビモニタを前に、一人で、もしくはプレーヤー同士で対戦したり、協力したりしながら場面をクリアすることに熱中したと思います。</a:t>
            </a:r>
            <a:endParaRPr kumimoji="1" lang="en-US" altLang="ja-JP" dirty="0" smtClean="0"/>
          </a:p>
          <a:p>
            <a:r>
              <a:rPr kumimoji="1" lang="ja-JP" altLang="en-US" dirty="0" smtClean="0"/>
              <a:t>（★）この場合、家の中のある１室でゲームが行われていました。つまり、とても狭い世界でゲームが行われていたわけです。</a:t>
            </a:r>
            <a:endParaRPr kumimoji="1" lang="en-US" altLang="ja-JP" dirty="0" smtClean="0"/>
          </a:p>
          <a:p>
            <a:r>
              <a:rPr kumimoji="1" lang="ja-JP" altLang="en-US" dirty="0" smtClean="0"/>
              <a:t>（★）最近の子どもたちもパソコン、スマートフォン、もしくは各社が出すゲーム機等でゲームを行っています。</a:t>
            </a:r>
            <a:endParaRPr kumimoji="1" lang="en-US" altLang="ja-JP" dirty="0" smtClean="0"/>
          </a:p>
          <a:p>
            <a:r>
              <a:rPr kumimoji="1" lang="ja-JP" altLang="en-US" dirty="0" smtClean="0"/>
              <a:t>（★）大きな違いはそのほとんどがネットの世界とつながっているという点です。つまり、広い世界の中でゲームが行われているのです。</a:t>
            </a:r>
            <a:endParaRPr kumimoji="1" lang="en-US" altLang="ja-JP" dirty="0" smtClean="0"/>
          </a:p>
          <a:p>
            <a:r>
              <a:rPr kumimoji="1" lang="ja-JP" altLang="en-US" dirty="0" smtClean="0"/>
              <a:t>（★）ソーシャルゲームとは大まかに言えば、こうしたネット上で行われるゲームのことだと言えます。</a:t>
            </a:r>
            <a:endParaRPr kumimoji="1" lang="en-US" altLang="ja-JP" dirty="0" smtClean="0"/>
          </a:p>
          <a:p>
            <a:r>
              <a:rPr kumimoji="1" lang="ja-JP" altLang="en-US" dirty="0" smtClean="0"/>
              <a:t>（★）</a:t>
            </a:r>
            <a:endParaRPr kumimoji="1" lang="en-US" altLang="ja-JP" dirty="0" smtClean="0"/>
          </a:p>
          <a:p>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3</a:t>
            </a:fld>
            <a:endParaRPr kumimoji="1" lang="ja-JP" altLang="en-US"/>
          </a:p>
        </p:txBody>
      </p:sp>
    </p:spTree>
    <p:extLst>
      <p:ext uri="{BB962C8B-B14F-4D97-AF65-F5344CB8AC3E}">
        <p14:creationId xmlns:p14="http://schemas.microsoft.com/office/powerpoint/2010/main" val="24874105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ゲームの一例を見てみましょう。</a:t>
            </a:r>
            <a:endParaRPr kumimoji="1" lang="en-US" altLang="ja-JP" dirty="0" smtClean="0"/>
          </a:p>
          <a:p>
            <a:r>
              <a:rPr kumimoji="1" lang="ja-JP" altLang="en-US" dirty="0" smtClean="0"/>
              <a:t>まず、</a:t>
            </a:r>
            <a:endParaRPr kumimoji="1" lang="en-US" altLang="ja-JP" dirty="0" smtClean="0"/>
          </a:p>
          <a:p>
            <a:r>
              <a:rPr kumimoji="1" lang="ja-JP" altLang="en-US" dirty="0" smtClean="0"/>
              <a:t>（★）自分が操作するキャラクターがいます。プレーヤーは目的を達成するために、様々なアイテムを獲得していきます。</a:t>
            </a:r>
            <a:endParaRPr kumimoji="1" lang="en-US" altLang="ja-JP" dirty="0" smtClean="0"/>
          </a:p>
          <a:p>
            <a:r>
              <a:rPr kumimoji="1" lang="ja-JP" altLang="en-US" dirty="0" smtClean="0"/>
              <a:t>（★）つまり、これらのアイテムを獲得しながら、操作するキャラクターを育てていくわけです。</a:t>
            </a:r>
            <a:endParaRPr kumimoji="1" lang="en-US" altLang="ja-JP" dirty="0" smtClean="0"/>
          </a:p>
          <a:p>
            <a:r>
              <a:rPr kumimoji="1" lang="ja-JP" altLang="en-US" dirty="0" smtClean="0"/>
              <a:t>ここで、</a:t>
            </a:r>
            <a:endParaRPr kumimoji="1" lang="en-US" altLang="ja-JP" dirty="0" smtClean="0"/>
          </a:p>
          <a:p>
            <a:r>
              <a:rPr kumimoji="1" lang="ja-JP" altLang="en-US" dirty="0" smtClean="0"/>
              <a:t>（★）これらのゲームがネット上で行われていることを思い出してください。ネット上ということもあり、</a:t>
            </a:r>
            <a:endParaRPr kumimoji="1" lang="en-US" altLang="ja-JP" dirty="0" smtClean="0"/>
          </a:p>
          <a:p>
            <a:r>
              <a:rPr kumimoji="1" lang="ja-JP" altLang="en-US" dirty="0" smtClean="0"/>
              <a:t>（★）同じくゲームに参加している他のプレーヤーと交流し、協力して目的の達成を図ることもあります。</a:t>
            </a:r>
            <a:endParaRPr kumimoji="1" lang="en-US" altLang="ja-JP" dirty="0" smtClean="0"/>
          </a:p>
          <a:p>
            <a:r>
              <a:rPr kumimoji="1" lang="ja-JP" altLang="en-US" dirty="0" smtClean="0"/>
              <a:t>（★）自分だけのキャラクターを育て上げ、目的を達成することや、同じゲームフィールドで他のプレーヤーと交流できるといったことから、子どもたちは現実とは違った別の世界に魅力を感じるわけです。</a:t>
            </a:r>
            <a:endParaRPr kumimoji="1" lang="en-US" altLang="ja-JP" dirty="0" smtClean="0"/>
          </a:p>
          <a:p>
            <a:r>
              <a:rPr kumimoji="1" lang="ja-JP" altLang="en-US" dirty="0" smtClean="0"/>
              <a:t>こうしたゲームがジャンルごとにあります。</a:t>
            </a:r>
            <a:endParaRPr kumimoji="1" lang="en-US" altLang="ja-JP" dirty="0" smtClean="0"/>
          </a:p>
          <a:p>
            <a:r>
              <a:rPr kumimoji="1" lang="ja-JP" altLang="en-US"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4</a:t>
            </a:fld>
            <a:endParaRPr kumimoji="1" lang="ja-JP" altLang="en-US"/>
          </a:p>
        </p:txBody>
      </p:sp>
    </p:spTree>
    <p:extLst>
      <p:ext uri="{BB962C8B-B14F-4D97-AF65-F5344CB8AC3E}">
        <p14:creationId xmlns:p14="http://schemas.microsoft.com/office/powerpoint/2010/main" val="3795395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先ほどの</a:t>
            </a:r>
            <a:r>
              <a:rPr kumimoji="1" lang="ja-JP" altLang="en-US" dirty="0" smtClean="0"/>
              <a:t>ゲーム内容の紹介で「アイテムを獲得する」と言いました。ソーシャルゲームについては、実はこのアイテムをめぐって多くのトラブルが発生しています。</a:t>
            </a:r>
            <a:endParaRPr kumimoji="1" lang="en-US" altLang="ja-JP" dirty="0" smtClean="0"/>
          </a:p>
          <a:p>
            <a:r>
              <a:rPr kumimoji="1" lang="ja-JP" altLang="en-US" dirty="0" smtClean="0"/>
              <a:t>子どもたちにとってはアイテムを増やし、キャラクターを育てていくことは魅力のひとつです。</a:t>
            </a:r>
            <a:endParaRPr kumimoji="1" lang="en-US" altLang="ja-JP" dirty="0" smtClean="0"/>
          </a:p>
          <a:p>
            <a:r>
              <a:rPr kumimoji="1" lang="ja-JP" altLang="en-US" dirty="0" smtClean="0"/>
              <a:t>また、アイテムを増やしたことを同じゲームをする友達に自慢したいと考えるわけです。</a:t>
            </a:r>
            <a:endParaRPr kumimoji="1" lang="en-US" altLang="ja-JP" dirty="0" smtClean="0"/>
          </a:p>
          <a:p>
            <a:r>
              <a:rPr kumimoji="1" lang="ja-JP" altLang="en-US" dirty="0" smtClean="0"/>
              <a:t>そこで、考えもせずにこのアイテムをどんどん購入してしまいます。</a:t>
            </a:r>
            <a:endParaRPr kumimoji="1" lang="en-US" altLang="ja-JP" dirty="0" smtClean="0"/>
          </a:p>
          <a:p>
            <a:r>
              <a:rPr kumimoji="1" lang="ja-JP" altLang="en-US" dirty="0" smtClean="0"/>
              <a:t>（★）最初に親のスマホでオンライン登録をした結果、アイテム購入の請求が親のもとにきて発覚するケースがあります。また、中には親のカードを持ち出し、年齢確認画面で年齢を偽り、</a:t>
            </a:r>
            <a:r>
              <a:rPr kumimoji="1" lang="en-US" altLang="ja-JP" dirty="0" smtClean="0"/>
              <a:t>20</a:t>
            </a:r>
            <a:r>
              <a:rPr kumimoji="1" lang="ja-JP" altLang="en-US" dirty="0" smtClean="0"/>
              <a:t>歳以上と入力した上で購入し、後に請求が来て発覚するケースもあります。</a:t>
            </a:r>
            <a:endParaRPr kumimoji="1" lang="en-US" altLang="ja-JP" dirty="0" smtClean="0"/>
          </a:p>
          <a:p>
            <a:r>
              <a:rPr kumimoji="1" lang="ja-JP" altLang="en-US" dirty="0" smtClean="0"/>
              <a:t>（★）こうしたケースは、子どもがソーシャルゲームにおける課金システムに対する知識をもっていないことや、直接お金を払わないため、金銭感覚が麻痺することが原因だと考えられます。</a:t>
            </a:r>
            <a:endParaRPr kumimoji="1" lang="en-US" altLang="ja-JP" dirty="0" smtClean="0"/>
          </a:p>
          <a:p>
            <a:r>
              <a:rPr kumimoji="1" lang="ja-JP" altLang="en-US"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5</a:t>
            </a:fld>
            <a:endParaRPr kumimoji="1" lang="ja-JP" altLang="en-US"/>
          </a:p>
        </p:txBody>
      </p:sp>
    </p:spTree>
    <p:extLst>
      <p:ext uri="{BB962C8B-B14F-4D97-AF65-F5344CB8AC3E}">
        <p14:creationId xmlns:p14="http://schemas.microsoft.com/office/powerpoint/2010/main" val="41752727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ところで、具体的にどのように課金システムが設定されているのでしょうか。</a:t>
            </a:r>
            <a:endParaRPr kumimoji="1" lang="en-US" altLang="ja-JP" dirty="0" smtClean="0"/>
          </a:p>
          <a:p>
            <a:r>
              <a:rPr kumimoji="1" lang="ja-JP" altLang="en-US" dirty="0" smtClean="0"/>
              <a:t>（★）まず、多くが無料でゲーム</a:t>
            </a:r>
            <a:r>
              <a:rPr kumimoji="1" lang="ja-JP" altLang="en-US" dirty="0" smtClean="0"/>
              <a:t>を始められる</a:t>
            </a:r>
            <a:r>
              <a:rPr kumimoji="1" lang="ja-JP" altLang="en-US" dirty="0" smtClean="0"/>
              <a:t>形をとっています。</a:t>
            </a:r>
            <a:endParaRPr kumimoji="1" lang="en-US" altLang="ja-JP" dirty="0" smtClean="0"/>
          </a:p>
          <a:p>
            <a:r>
              <a:rPr kumimoji="1" lang="ja-JP" altLang="en-US" dirty="0" smtClean="0"/>
              <a:t>初期投資を気にすることなく、無料で手軽に始められることが多くの子どもたちを引き込む要因です。</a:t>
            </a:r>
            <a:endParaRPr kumimoji="1" lang="en-US" altLang="ja-JP" dirty="0" smtClean="0"/>
          </a:p>
          <a:p>
            <a:r>
              <a:rPr kumimoji="1" lang="ja-JP" altLang="en-US" dirty="0" smtClean="0"/>
              <a:t>（★）無料で始めたゲームは、序盤、中盤くらいまでは無料で問題なく遊べます。アイテムも無料です。どんどんクリアし、次第にゲームにのめり込みます。</a:t>
            </a:r>
            <a:endParaRPr kumimoji="1" lang="en-US" altLang="ja-JP" dirty="0" smtClean="0"/>
          </a:p>
          <a:p>
            <a:r>
              <a:rPr kumimoji="1" lang="ja-JP" altLang="en-US" dirty="0" smtClean="0"/>
              <a:t>（★）しかし、次第に強いキャラが出現します。無料のアイテムでは勝てないように仕組まれているのです。</a:t>
            </a:r>
            <a:endParaRPr kumimoji="1" lang="en-US" altLang="ja-JP" dirty="0" smtClean="0"/>
          </a:p>
          <a:p>
            <a:r>
              <a:rPr kumimoji="1" lang="ja-JP" altLang="en-US" dirty="0" smtClean="0"/>
              <a:t>（★）強いアイテムを獲得するためには購入しなくてはなりません。こうして、アイテム購入へと子どもたちは誘われるのです。</a:t>
            </a:r>
            <a:endParaRPr kumimoji="1" lang="en-US" altLang="ja-JP" dirty="0" smtClean="0"/>
          </a:p>
          <a:p>
            <a:r>
              <a:rPr kumimoji="1" lang="ja-JP" altLang="en-US" dirty="0" smtClean="0"/>
              <a:t>（★）</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6</a:t>
            </a:fld>
            <a:endParaRPr kumimoji="1" lang="ja-JP" altLang="en-US"/>
          </a:p>
        </p:txBody>
      </p:sp>
    </p:spTree>
    <p:extLst>
      <p:ext uri="{BB962C8B-B14F-4D97-AF65-F5344CB8AC3E}">
        <p14:creationId xmlns:p14="http://schemas.microsoft.com/office/powerpoint/2010/main" val="61737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国民生活センターによれば、グラフのように、オンラインゲーム（ソーシャルゲーム）の課金トラブルは増加傾向にあり、契約者が未成年者である割合も増加しています。</a:t>
            </a:r>
            <a:endParaRPr kumimoji="1" lang="en-US" altLang="ja-JP" dirty="0" smtClean="0"/>
          </a:p>
          <a:p>
            <a:r>
              <a:rPr kumimoji="1" lang="ja-JP" altLang="en-US" dirty="0" smtClean="0"/>
              <a:t>（★）</a:t>
            </a:r>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7</a:t>
            </a:fld>
            <a:endParaRPr kumimoji="1" lang="ja-JP" altLang="en-US"/>
          </a:p>
        </p:txBody>
      </p:sp>
    </p:spTree>
    <p:extLst>
      <p:ext uri="{BB962C8B-B14F-4D97-AF65-F5344CB8AC3E}">
        <p14:creationId xmlns:p14="http://schemas.microsoft.com/office/powerpoint/2010/main" val="885580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1300" dirty="0" smtClean="0"/>
              <a:t>２部</a:t>
            </a:r>
            <a:r>
              <a:rPr lang="ja-JP" altLang="en-US" sz="1300" dirty="0"/>
              <a:t>では、こうした現状を踏まえ、ソーシャルゲームによる課金トラブルの未然防止として学校、家庭ができることは何か考えましょう</a:t>
            </a:r>
            <a:r>
              <a:rPr lang="ja-JP" altLang="en-US" sz="1300" dirty="0" smtClean="0"/>
              <a:t>。</a:t>
            </a:r>
            <a:endParaRPr lang="en-US" altLang="ja-JP" sz="1300" dirty="0" smtClean="0"/>
          </a:p>
          <a:p>
            <a:r>
              <a:rPr lang="ja-JP" altLang="en-US" sz="1300" dirty="0" smtClean="0"/>
              <a:t>（★）</a:t>
            </a:r>
            <a:endParaRPr lang="ja-JP" altLang="en-US" sz="1300" dirty="0"/>
          </a:p>
          <a:p>
            <a:endParaRPr kumimoji="1" lang="ja-JP" altLang="en-US" dirty="0"/>
          </a:p>
        </p:txBody>
      </p:sp>
      <p:sp>
        <p:nvSpPr>
          <p:cNvPr id="4" name="スライド番号プレースホルダー 3"/>
          <p:cNvSpPr>
            <a:spLocks noGrp="1"/>
          </p:cNvSpPr>
          <p:nvPr>
            <p:ph type="sldNum" sz="quarter" idx="10"/>
          </p:nvPr>
        </p:nvSpPr>
        <p:spPr/>
        <p:txBody>
          <a:bodyPr/>
          <a:lstStyle/>
          <a:p>
            <a:fld id="{38F00C42-36B3-4D25-91AB-43D28A72FD00}" type="slidenum">
              <a:rPr kumimoji="1" lang="ja-JP" altLang="en-US" smtClean="0"/>
              <a:t>8</a:t>
            </a:fld>
            <a:endParaRPr kumimoji="1" lang="ja-JP" altLang="en-US"/>
          </a:p>
        </p:txBody>
      </p:sp>
    </p:spTree>
    <p:extLst>
      <p:ext uri="{BB962C8B-B14F-4D97-AF65-F5344CB8AC3E}">
        <p14:creationId xmlns:p14="http://schemas.microsoft.com/office/powerpoint/2010/main" val="1523004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2314431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7254425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1045274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3568" y="1412776"/>
            <a:ext cx="7772400" cy="1470025"/>
          </a:xfrm>
        </p:spPr>
        <p:txBody>
          <a:bodyPr>
            <a:normAutofit/>
          </a:bodyPr>
          <a:lstStyle>
            <a:lvl1pPr>
              <a:defRPr sz="3200" baseline="0">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a:t>情報モラル研修１</a:t>
            </a:r>
          </a:p>
        </p:txBody>
      </p:sp>
      <p:sp>
        <p:nvSpPr>
          <p:cNvPr id="3" name="サブタイトル 2"/>
          <p:cNvSpPr>
            <a:spLocks noGrp="1"/>
          </p:cNvSpPr>
          <p:nvPr>
            <p:ph type="subTitle" idx="1" hasCustomPrompt="1"/>
          </p:nvPr>
        </p:nvSpPr>
        <p:spPr>
          <a:xfrm>
            <a:off x="2267744" y="3068960"/>
            <a:ext cx="4536504" cy="576064"/>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情報モラル教育とは</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1000182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3260434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29552241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36532252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3360054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8998814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1747781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2719400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6131726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40515879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30600040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27359CE-2A38-4B53-9E4C-77B991D4694A}" type="slidenum">
              <a:rPr kumimoji="1" lang="ja-JP" altLang="en-US" smtClean="0"/>
              <a:t>‹#›</a:t>
            </a:fld>
            <a:endParaRPr kumimoji="1" lang="ja-JP" altLang="en-US"/>
          </a:p>
        </p:txBody>
      </p:sp>
    </p:spTree>
    <p:extLst>
      <p:ext uri="{BB962C8B-B14F-4D97-AF65-F5344CB8AC3E}">
        <p14:creationId xmlns:p14="http://schemas.microsoft.com/office/powerpoint/2010/main" val="1290456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2375061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15391643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973140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405793693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7690702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12769844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237253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39821215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41299653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9055185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8388190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31158138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14715228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24654152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27585712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78797543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20630203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3797692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2262372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12726329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130492945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33997379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168962827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378976488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130159333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9904576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237407982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102831619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2647869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42401059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308671578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36111664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1511055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378698457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11970429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296007519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45509341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45468658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88837648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297956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262280644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411989511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1666361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1636242178"/>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13451146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30592177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6675652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336965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29118535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82227149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1976127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正方形/長方形 4"/>
          <p:cNvSpPr/>
          <p:nvPr userDrawn="1"/>
        </p:nvSpPr>
        <p:spPr>
          <a:xfrm>
            <a:off x="0" y="6608508"/>
            <a:ext cx="9144000" cy="24949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　　　　　　　　　　　　　　　　　　　　　　　やまぐち総合教育支援センター　　　　　　　　　　　　　　　　情報モラル</a:t>
            </a:r>
          </a:p>
        </p:txBody>
      </p:sp>
      <p:sp>
        <p:nvSpPr>
          <p:cNvPr id="6" name="正方形/長方形 5"/>
          <p:cNvSpPr/>
          <p:nvPr userDrawn="1"/>
        </p:nvSpPr>
        <p:spPr>
          <a:xfrm>
            <a:off x="0" y="3200"/>
            <a:ext cx="9143999" cy="164728"/>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p>
        </p:txBody>
      </p:sp>
      <p:sp>
        <p:nvSpPr>
          <p:cNvPr id="7" name="フッター プレースホルダー 2"/>
          <p:cNvSpPr txBox="1">
            <a:spLocks/>
          </p:cNvSpPr>
          <p:nvPr userDrawn="1"/>
        </p:nvSpPr>
        <p:spPr>
          <a:xfrm>
            <a:off x="3276600" y="6508750"/>
            <a:ext cx="2895600" cy="365125"/>
          </a:xfrm>
          <a:prstGeom prst="rect">
            <a:avLst/>
          </a:prstGeom>
        </p:spPr>
        <p:txBody>
          <a:bodyPr vert="horz" lIns="91440" tIns="45720" rIns="91440" bIns="45720" rtlCol="0" anchor="ctr"/>
          <a:lstStyle>
            <a:defPPr>
              <a:defRPr lang="ja-JP"/>
            </a:defPPr>
            <a:lvl1pPr marL="0" algn="ct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endParaRPr lang="ja-JP" altLang="en-US" dirty="0"/>
          </a:p>
        </p:txBody>
      </p:sp>
      <p:sp>
        <p:nvSpPr>
          <p:cNvPr id="8" name="正方形/長方形 7"/>
          <p:cNvSpPr/>
          <p:nvPr userDrawn="1"/>
        </p:nvSpPr>
        <p:spPr>
          <a:xfrm>
            <a:off x="0" y="6461495"/>
            <a:ext cx="9143999" cy="7979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9279449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245045362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47506819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368164767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379992083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311260112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48243376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3277212451"/>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135623986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412632708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169011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302426719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788609930"/>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412366042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20149615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63033291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274125253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195578933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193982442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329029915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125280177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683568" y="1412776"/>
            <a:ext cx="7772400" cy="1470025"/>
          </a:xfrm>
        </p:spPr>
        <p:txBody>
          <a:bodyPr>
            <a:normAutofit/>
          </a:bodyPr>
          <a:lstStyle>
            <a:lvl1pPr>
              <a:defRPr sz="3200" baseline="0">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smtClean="0"/>
              <a:t>情報モラル研修１</a:t>
            </a:r>
            <a:endParaRPr kumimoji="1" lang="ja-JP" altLang="en-US" dirty="0"/>
          </a:p>
        </p:txBody>
      </p:sp>
      <p:sp>
        <p:nvSpPr>
          <p:cNvPr id="3" name="サブタイトル 2"/>
          <p:cNvSpPr>
            <a:spLocks noGrp="1"/>
          </p:cNvSpPr>
          <p:nvPr>
            <p:ph type="subTitle" idx="1" hasCustomPrompt="1"/>
          </p:nvPr>
        </p:nvSpPr>
        <p:spPr>
          <a:xfrm>
            <a:off x="2267744" y="3068960"/>
            <a:ext cx="4536504" cy="576064"/>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smtClean="0"/>
              <a:t>情報モラル教育とは</a:t>
            </a:r>
            <a:endParaRPr kumimoji="1" lang="ja-JP" altLang="en-US" dirty="0"/>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578272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2285589281"/>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1446913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423550374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464431689"/>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endParaRPr lang="ja-JP" altLang="en-US">
              <a:solidFill>
                <a:prstClr val="black">
                  <a:tint val="75000"/>
                </a:prstClr>
              </a:solidFill>
            </a:endParaRPr>
          </a:p>
        </p:txBody>
      </p:sp>
      <p:sp>
        <p:nvSpPr>
          <p:cNvPr id="8" name="フッター プレースホルダー 7"/>
          <p:cNvSpPr>
            <a:spLocks noGrp="1"/>
          </p:cNvSpPr>
          <p:nvPr>
            <p:ph type="ftr" sz="quarter" idx="11"/>
          </p:nvPr>
        </p:nvSpPr>
        <p:spPr/>
        <p:txBody>
          <a:bodyPr/>
          <a:lstStyle/>
          <a:p>
            <a:endParaRPr lang="ja-JP" altLang="en-US">
              <a:solidFill>
                <a:prstClr val="black">
                  <a:tint val="75000"/>
                </a:prstClr>
              </a:solidFill>
            </a:endParaRPr>
          </a:p>
        </p:txBody>
      </p:sp>
      <p:sp>
        <p:nvSpPr>
          <p:cNvPr id="9" name="スライド番号プレースホルダー 8"/>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175696615"/>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endParaRPr lang="ja-JP" altLang="en-US">
              <a:solidFill>
                <a:prstClr val="black">
                  <a:tint val="75000"/>
                </a:prstClr>
              </a:solidFill>
            </a:endParaRPr>
          </a:p>
        </p:txBody>
      </p:sp>
      <p:sp>
        <p:nvSpPr>
          <p:cNvPr id="4" name="フッター プレースホルダー 3"/>
          <p:cNvSpPr>
            <a:spLocks noGrp="1"/>
          </p:cNvSpPr>
          <p:nvPr>
            <p:ph type="ftr" sz="quarter" idx="11"/>
          </p:nvPr>
        </p:nvSpPr>
        <p:spPr/>
        <p:txBody>
          <a:bodyPr/>
          <a:lstStyle/>
          <a:p>
            <a:endParaRPr lang="ja-JP" altLang="en-US">
              <a:solidFill>
                <a:prstClr val="black">
                  <a:tint val="75000"/>
                </a:prstClr>
              </a:solidFill>
            </a:endParaRPr>
          </a:p>
        </p:txBody>
      </p:sp>
      <p:sp>
        <p:nvSpPr>
          <p:cNvPr id="5" name="スライド番号プレースホルダー 4"/>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38464771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endParaRPr lang="ja-JP" altLang="en-US">
              <a:solidFill>
                <a:prstClr val="black">
                  <a:tint val="75000"/>
                </a:prstClr>
              </a:solidFill>
            </a:endParaRPr>
          </a:p>
        </p:txBody>
      </p:sp>
      <p:sp>
        <p:nvSpPr>
          <p:cNvPr id="3" name="フッター プレースホルダー 2"/>
          <p:cNvSpPr>
            <a:spLocks noGrp="1"/>
          </p:cNvSpPr>
          <p:nvPr>
            <p:ph type="ftr" sz="quarter" idx="11"/>
          </p:nvPr>
        </p:nvSpPr>
        <p:spPr/>
        <p:txBody>
          <a:bodyPr/>
          <a:lstStyle/>
          <a:p>
            <a:endParaRPr lang="ja-JP" altLang="en-US">
              <a:solidFill>
                <a:prstClr val="black">
                  <a:tint val="75000"/>
                </a:prstClr>
              </a:solidFill>
            </a:endParaRPr>
          </a:p>
        </p:txBody>
      </p:sp>
      <p:sp>
        <p:nvSpPr>
          <p:cNvPr id="4" name="スライド番号プレースホルダー 3"/>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285316623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87798127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endParaRPr lang="ja-JP" altLang="en-US">
              <a:solidFill>
                <a:prstClr val="black">
                  <a:tint val="75000"/>
                </a:prstClr>
              </a:solidFill>
            </a:endParaRPr>
          </a:p>
        </p:txBody>
      </p:sp>
      <p:sp>
        <p:nvSpPr>
          <p:cNvPr id="6" name="フッター プレースホルダー 5"/>
          <p:cNvSpPr>
            <a:spLocks noGrp="1"/>
          </p:cNvSpPr>
          <p:nvPr>
            <p:ph type="ftr" sz="quarter" idx="11"/>
          </p:nvPr>
        </p:nvSpPr>
        <p:spPr/>
        <p:txBody>
          <a:bodyPr/>
          <a:lstStyle/>
          <a:p>
            <a:endParaRPr lang="ja-JP" altLang="en-US">
              <a:solidFill>
                <a:prstClr val="black">
                  <a:tint val="75000"/>
                </a:prstClr>
              </a:solidFill>
            </a:endParaRPr>
          </a:p>
        </p:txBody>
      </p:sp>
      <p:sp>
        <p:nvSpPr>
          <p:cNvPr id="7" name="スライド番号プレースホルダー 6"/>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211149630"/>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369205426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endParaRPr lang="ja-JP" altLang="en-US">
              <a:solidFill>
                <a:prstClr val="black">
                  <a:tint val="75000"/>
                </a:prstClr>
              </a:solidFill>
            </a:endParaRP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p:txBody>
          <a:body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Tree>
    <p:extLst>
      <p:ext uri="{BB962C8B-B14F-4D97-AF65-F5344CB8AC3E}">
        <p14:creationId xmlns:p14="http://schemas.microsoft.com/office/powerpoint/2010/main" val="15633158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447DD3-D680-4BE0-82D5-3FE55FEE6FB6}" type="slidenum">
              <a:rPr kumimoji="1" lang="ja-JP" altLang="en-US" smtClean="0"/>
              <a:t>‹#›</a:t>
            </a:fld>
            <a:endParaRPr kumimoji="1" lang="ja-JP" altLang="en-US"/>
          </a:p>
        </p:txBody>
      </p:sp>
    </p:spTree>
    <p:extLst>
      <p:ext uri="{BB962C8B-B14F-4D97-AF65-F5344CB8AC3E}">
        <p14:creationId xmlns:p14="http://schemas.microsoft.com/office/powerpoint/2010/main" val="874888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7359CE-2A38-4B53-9E4C-77B991D4694A}" type="slidenum">
              <a:rPr kumimoji="1" lang="ja-JP" altLang="en-US" smtClean="0"/>
              <a:t>‹#›</a:t>
            </a:fld>
            <a:endParaRPr kumimoji="1" lang="ja-JP" altLang="en-US"/>
          </a:p>
        </p:txBody>
      </p:sp>
      <p:sp>
        <p:nvSpPr>
          <p:cNvPr id="7" name="正方形/長方形 6"/>
          <p:cNvSpPr/>
          <p:nvPr/>
        </p:nvSpPr>
        <p:spPr>
          <a:xfrm>
            <a:off x="0" y="6608508"/>
            <a:ext cx="9144000" cy="24949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rPr>
              <a:t>　　　　　　　　　　　　　　　　　　　　　　　　　やまぐち総合教育支援センター　　　　　　　　　　　　　　情報モラル</a:t>
            </a:r>
          </a:p>
        </p:txBody>
      </p:sp>
      <p:sp>
        <p:nvSpPr>
          <p:cNvPr id="8" name="正方形/長方形 7"/>
          <p:cNvSpPr/>
          <p:nvPr/>
        </p:nvSpPr>
        <p:spPr>
          <a:xfrm>
            <a:off x="-29602" y="3198"/>
            <a:ext cx="9173601" cy="104953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dirty="0"/>
          </a:p>
        </p:txBody>
      </p:sp>
      <p:sp>
        <p:nvSpPr>
          <p:cNvPr id="9" name="正方形/長方形 8"/>
          <p:cNvSpPr/>
          <p:nvPr/>
        </p:nvSpPr>
        <p:spPr>
          <a:xfrm>
            <a:off x="0" y="6461495"/>
            <a:ext cx="9143999" cy="7979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1694932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128B8C-1F7A-4654-9D5E-B19B4381E8C1}" type="slidenum">
              <a:rPr kumimoji="1" lang="ja-JP" altLang="en-US" smtClean="0"/>
              <a:t>‹#›</a:t>
            </a:fld>
            <a:endParaRPr kumimoji="1" lang="ja-JP" altLang="en-US"/>
          </a:p>
        </p:txBody>
      </p:sp>
    </p:spTree>
    <p:extLst>
      <p:ext uri="{BB962C8B-B14F-4D97-AF65-F5344CB8AC3E}">
        <p14:creationId xmlns:p14="http://schemas.microsoft.com/office/powerpoint/2010/main" val="2054885794"/>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540F0D-305A-4D80-94C2-7D606A656290}" type="slidenum">
              <a:rPr kumimoji="1" lang="ja-JP" altLang="en-US" smtClean="0"/>
              <a:t>‹#›</a:t>
            </a:fld>
            <a:endParaRPr kumimoji="1" lang="ja-JP" altLang="en-US"/>
          </a:p>
        </p:txBody>
      </p:sp>
    </p:spTree>
    <p:extLst>
      <p:ext uri="{BB962C8B-B14F-4D97-AF65-F5344CB8AC3E}">
        <p14:creationId xmlns:p14="http://schemas.microsoft.com/office/powerpoint/2010/main" val="36324236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4A7096-0E38-43A5-85D6-0F3F1B8655EE}" type="slidenum">
              <a:rPr kumimoji="1" lang="ja-JP" altLang="en-US" smtClean="0"/>
              <a:t>‹#›</a:t>
            </a:fld>
            <a:endParaRPr kumimoji="1" lang="ja-JP" altLang="en-US"/>
          </a:p>
        </p:txBody>
      </p:sp>
    </p:spTree>
    <p:extLst>
      <p:ext uri="{BB962C8B-B14F-4D97-AF65-F5344CB8AC3E}">
        <p14:creationId xmlns:p14="http://schemas.microsoft.com/office/powerpoint/2010/main" val="240366060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160447-0E6B-45D1-8456-2038726858B4}" type="slidenum">
              <a:rPr kumimoji="1" lang="ja-JP" altLang="en-US" smtClean="0"/>
              <a:t>‹#›</a:t>
            </a:fld>
            <a:endParaRPr kumimoji="1" lang="ja-JP" altLang="en-US"/>
          </a:p>
        </p:txBody>
      </p:sp>
    </p:spTree>
    <p:extLst>
      <p:ext uri="{BB962C8B-B14F-4D97-AF65-F5344CB8AC3E}">
        <p14:creationId xmlns:p14="http://schemas.microsoft.com/office/powerpoint/2010/main" val="269960605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0FC4CD-161C-46F1-9E50-BD2864E22777}" type="slidenum">
              <a:rPr kumimoji="1" lang="ja-JP" altLang="en-US" smtClean="0"/>
              <a:t>‹#›</a:t>
            </a:fld>
            <a:endParaRPr kumimoji="1" lang="ja-JP" altLang="en-US"/>
          </a:p>
        </p:txBody>
      </p:sp>
    </p:spTree>
    <p:extLst>
      <p:ext uri="{BB962C8B-B14F-4D97-AF65-F5344CB8AC3E}">
        <p14:creationId xmlns:p14="http://schemas.microsoft.com/office/powerpoint/2010/main" val="11766863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92AF50-4876-4C30-899C-9B6D8891C5B9}" type="slidenum">
              <a:rPr kumimoji="1" lang="ja-JP" altLang="en-US" smtClean="0"/>
              <a:t>‹#›</a:t>
            </a:fld>
            <a:endParaRPr kumimoji="1" lang="ja-JP" altLang="en-US"/>
          </a:p>
        </p:txBody>
      </p:sp>
    </p:spTree>
    <p:extLst>
      <p:ext uri="{BB962C8B-B14F-4D97-AF65-F5344CB8AC3E}">
        <p14:creationId xmlns:p14="http://schemas.microsoft.com/office/powerpoint/2010/main" val="411601775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dirty="0" smtClean="0"/>
              <a:t>マスター テキストの書式設定</a:t>
            </a:r>
          </a:p>
          <a:p>
            <a:pPr lvl="1"/>
            <a:r>
              <a:rPr kumimoji="1" lang="ja-JP" altLang="en-US" dirty="0" smtClean="0"/>
              <a:t>第 </a:t>
            </a:r>
            <a:r>
              <a:rPr kumimoji="1" lang="en-US" altLang="ja-JP" dirty="0" smtClean="0"/>
              <a:t>2 </a:t>
            </a:r>
            <a:r>
              <a:rPr kumimoji="1" lang="ja-JP" altLang="en-US" dirty="0" smtClean="0"/>
              <a:t>レベル</a:t>
            </a:r>
          </a:p>
          <a:p>
            <a:pPr lvl="2"/>
            <a:r>
              <a:rPr kumimoji="1" lang="ja-JP" altLang="en-US" dirty="0" smtClean="0"/>
              <a:t>第 </a:t>
            </a:r>
            <a:r>
              <a:rPr kumimoji="1" lang="en-US" altLang="ja-JP" dirty="0" smtClean="0"/>
              <a:t>3 </a:t>
            </a:r>
            <a:r>
              <a:rPr kumimoji="1" lang="ja-JP" altLang="en-US" dirty="0" smtClean="0"/>
              <a:t>レベル</a:t>
            </a:r>
          </a:p>
          <a:p>
            <a:pPr lvl="3"/>
            <a:r>
              <a:rPr kumimoji="1" lang="ja-JP" altLang="en-US" dirty="0" smtClean="0"/>
              <a:t>第 </a:t>
            </a:r>
            <a:r>
              <a:rPr kumimoji="1" lang="en-US" altLang="ja-JP" dirty="0" smtClean="0"/>
              <a:t>4 </a:t>
            </a:r>
            <a:r>
              <a:rPr kumimoji="1" lang="ja-JP" altLang="en-US" dirty="0" smtClean="0"/>
              <a:t>レベル</a:t>
            </a:r>
          </a:p>
          <a:p>
            <a:pPr lvl="4"/>
            <a:r>
              <a:rPr kumimoji="1" lang="ja-JP" altLang="en-US" dirty="0" smtClean="0"/>
              <a:t>第 </a:t>
            </a:r>
            <a:r>
              <a:rPr kumimoji="1" lang="en-US" altLang="ja-JP" dirty="0" smtClean="0"/>
              <a:t>5 </a:t>
            </a:r>
            <a:r>
              <a:rPr kumimoji="1" lang="ja-JP" altLang="en-US" dirty="0" smtClean="0"/>
              <a:t>レベル</a:t>
            </a:r>
            <a:endParaRPr kumimoji="1" lang="ja-JP" altLang="en-US" dirty="0"/>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ja-JP" altLang="en-US">
              <a:solidFill>
                <a:prstClr val="black">
                  <a:tint val="75000"/>
                </a:prstClr>
              </a:solidFill>
            </a:endParaRPr>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7359CE-2A38-4B53-9E4C-77B991D4694A}" type="slidenum">
              <a:rPr lang="ja-JP" altLang="en-US" smtClean="0">
                <a:solidFill>
                  <a:prstClr val="black">
                    <a:tint val="75000"/>
                  </a:prstClr>
                </a:solidFill>
              </a:rPr>
              <a:pPr/>
              <a:t>‹#›</a:t>
            </a:fld>
            <a:endParaRPr lang="ja-JP" altLang="en-US">
              <a:solidFill>
                <a:prstClr val="black">
                  <a:tint val="75000"/>
                </a:prstClr>
              </a:solidFill>
            </a:endParaRPr>
          </a:p>
        </p:txBody>
      </p:sp>
      <p:sp>
        <p:nvSpPr>
          <p:cNvPr id="7" name="正方形/長方形 6"/>
          <p:cNvSpPr/>
          <p:nvPr/>
        </p:nvSpPr>
        <p:spPr>
          <a:xfrm>
            <a:off x="0" y="6608508"/>
            <a:ext cx="9144000" cy="24949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200"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　　　　　　　　　　　　　　　　　　　　　　　　　やまぐち総合教育支援センター　　　　　　　　　　　　　　情報モラル</a:t>
            </a:r>
            <a:endParaRPr lang="ja-JP" altLang="en-US" sz="1200"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正方形/長方形 7"/>
          <p:cNvSpPr/>
          <p:nvPr/>
        </p:nvSpPr>
        <p:spPr>
          <a:xfrm>
            <a:off x="-29602" y="3198"/>
            <a:ext cx="9173601" cy="1049537"/>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ja-JP" altLang="en-US" dirty="0">
              <a:solidFill>
                <a:prstClr val="white"/>
              </a:solidFill>
            </a:endParaRPr>
          </a:p>
        </p:txBody>
      </p:sp>
      <p:sp>
        <p:nvSpPr>
          <p:cNvPr id="9" name="正方形/長方形 8"/>
          <p:cNvSpPr/>
          <p:nvPr/>
        </p:nvSpPr>
        <p:spPr>
          <a:xfrm>
            <a:off x="0" y="6461495"/>
            <a:ext cx="9143999" cy="7979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Tree>
    <p:extLst>
      <p:ext uri="{BB962C8B-B14F-4D97-AF65-F5344CB8AC3E}">
        <p14:creationId xmlns:p14="http://schemas.microsoft.com/office/powerpoint/2010/main" val="974751954"/>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gi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0.png"/><Relationship Id="rId11" Type="http://schemas.microsoft.com/office/2007/relationships/hdphoto" Target="../media/hdphoto1.wdp"/><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3.gif"/><Relationship Id="rId4" Type="http://schemas.openxmlformats.org/officeDocument/2006/relationships/image" Target="../media/image22.gif"/></Relationships>
</file>

<file path=ppt/slides/_rels/slide7.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hyperlink" Target="http://www.kokusen.go.jp/news/data/n-20121220_2.html"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683568" y="1412776"/>
            <a:ext cx="6048672" cy="646331"/>
          </a:xfrm>
          <a:prstGeom prst="rect">
            <a:avLst/>
          </a:prstGeom>
          <a:noFill/>
        </p:spPr>
        <p:txBody>
          <a:bodyPr wrap="square" rtlCol="0">
            <a:spAutoFit/>
          </a:bodyPr>
          <a:lstStyle/>
          <a:p>
            <a:r>
              <a:rPr lang="ja-JP" altLang="en-US" sz="3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情報モラル研修</a:t>
            </a:r>
            <a:r>
              <a:rPr lang="ja-JP" altLang="en-US" sz="3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９</a:t>
            </a:r>
            <a:r>
              <a:rPr lang="ja-JP" altLang="en-US" sz="2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１</a:t>
            </a:r>
            <a:r>
              <a:rPr lang="ja-JP" altLang="en-US" sz="2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部）</a:t>
            </a:r>
            <a:endParaRPr lang="ja-JP" altLang="en-US" sz="2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テキスト ボックス 4"/>
          <p:cNvSpPr txBox="1"/>
          <p:nvPr/>
        </p:nvSpPr>
        <p:spPr>
          <a:xfrm>
            <a:off x="1007604" y="3212976"/>
            <a:ext cx="7128792" cy="646331"/>
          </a:xfrm>
          <a:prstGeom prst="rect">
            <a:avLst/>
          </a:prstGeom>
          <a:noFill/>
        </p:spPr>
        <p:txBody>
          <a:bodyPr wrap="square" rtlCol="0">
            <a:spAutoFit/>
          </a:bodyPr>
          <a:lstStyle/>
          <a:p>
            <a:pPr algn="ctr"/>
            <a:r>
              <a:rPr lang="ja-JP" altLang="en-US" sz="3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ソーシャルゲーム</a:t>
            </a:r>
            <a:endParaRPr lang="ja-JP" altLang="en-US" sz="3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535666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27584" y="908720"/>
            <a:ext cx="2952328" cy="584775"/>
          </a:xfrm>
          <a:prstGeom prst="rect">
            <a:avLst/>
          </a:prstGeom>
          <a:noFill/>
        </p:spPr>
        <p:txBody>
          <a:bodyPr wrap="square" rtlCol="0">
            <a:spAutoFit/>
          </a:bodyPr>
          <a:lstStyle/>
          <a:p>
            <a:r>
              <a:rPr lang="ja-JP" altLang="en-US" sz="3200" u="sng" dirty="0">
                <a:latin typeface="メイリオ" panose="020B0604030504040204" pitchFamily="50" charset="-128"/>
                <a:ea typeface="メイリオ" panose="020B0604030504040204" pitchFamily="50" charset="-128"/>
                <a:cs typeface="メイリオ" panose="020B0604030504040204" pitchFamily="50" charset="-128"/>
              </a:rPr>
              <a:t>研修のゴール</a:t>
            </a:r>
            <a:endParaRPr kumimoji="1" lang="ja-JP" altLang="en-US" sz="3200" u="sng"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791580" y="2551837"/>
            <a:ext cx="7560840" cy="1754326"/>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ソーシャルゲームについて知るとともに、ソーシャルゲームにおける課金トラブルについて知る</a:t>
            </a:r>
            <a:r>
              <a:rPr kumimoji="1"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3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551655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64395" y="3778703"/>
            <a:ext cx="1935607" cy="1825699"/>
          </a:xfrm>
          <a:prstGeom prst="rect">
            <a:avLst/>
          </a:prstGeom>
        </p:spPr>
      </p:pic>
      <p:grpSp>
        <p:nvGrpSpPr>
          <p:cNvPr id="13" name="グループ化 12"/>
          <p:cNvGrpSpPr/>
          <p:nvPr/>
        </p:nvGrpSpPr>
        <p:grpSpPr>
          <a:xfrm>
            <a:off x="4788024" y="836712"/>
            <a:ext cx="3816424" cy="2735222"/>
            <a:chOff x="4788024" y="836712"/>
            <a:chExt cx="3816424" cy="2735222"/>
          </a:xfrm>
        </p:grpSpPr>
        <p:sp>
          <p:nvSpPr>
            <p:cNvPr id="5" name="角丸四角形吹き出し 4"/>
            <p:cNvSpPr/>
            <p:nvPr/>
          </p:nvSpPr>
          <p:spPr>
            <a:xfrm>
              <a:off x="4788024" y="836712"/>
              <a:ext cx="3816424" cy="2735222"/>
            </a:xfrm>
            <a:prstGeom prst="wedgeRoundRectCallout">
              <a:avLst>
                <a:gd name="adj1" fmla="val -38641"/>
                <a:gd name="adj2" fmla="val 59469"/>
                <a:gd name="adj3" fmla="val 16667"/>
              </a:avLst>
            </a:prstGeom>
            <a:solidFill>
              <a:schemeClr val="bg1"/>
            </a:solidFill>
            <a:ln w="508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ja-JP" altLang="en-US" sz="2400" dirty="0" smtClean="0">
                  <a:solidFill>
                    <a:srgbClr val="FF0000"/>
                  </a:solidFill>
                </a:rPr>
                <a:t>広い世界</a:t>
              </a:r>
              <a:endParaRPr lang="en-US" altLang="ja-JP" sz="2400" dirty="0" smtClean="0">
                <a:solidFill>
                  <a:srgbClr val="FF0000"/>
                </a:solidFill>
              </a:endParaRPr>
            </a:p>
            <a:p>
              <a:pPr algn="ctr"/>
              <a:endParaRPr kumimoji="1" lang="en-US" altLang="ja-JP" sz="2400" dirty="0">
                <a:solidFill>
                  <a:srgbClr val="FF0000"/>
                </a:solidFill>
              </a:endParaRPr>
            </a:p>
            <a:p>
              <a:pPr algn="ctr"/>
              <a:endParaRPr lang="en-US" altLang="ja-JP" sz="2400" dirty="0" smtClean="0">
                <a:solidFill>
                  <a:srgbClr val="FF0000"/>
                </a:solidFill>
              </a:endParaRPr>
            </a:p>
            <a:p>
              <a:pPr algn="ctr"/>
              <a:endParaRPr kumimoji="1" lang="en-US" altLang="ja-JP" sz="2400" dirty="0">
                <a:solidFill>
                  <a:srgbClr val="FF0000"/>
                </a:solidFill>
              </a:endParaRPr>
            </a:p>
            <a:p>
              <a:pPr algn="ctr"/>
              <a:endParaRPr lang="en-US" altLang="ja-JP" sz="2400" dirty="0" smtClean="0">
                <a:solidFill>
                  <a:srgbClr val="FF0000"/>
                </a:solidFill>
              </a:endParaRPr>
            </a:p>
            <a:p>
              <a:r>
                <a:rPr kumimoji="1" lang="ja-JP" altLang="en-US" u="sng" dirty="0" smtClean="0">
                  <a:solidFill>
                    <a:schemeClr val="tx1"/>
                  </a:solidFill>
                </a:rPr>
                <a:t>ネット上で</a:t>
              </a:r>
              <a:r>
                <a:rPr kumimoji="1" lang="ja-JP" altLang="en-US" dirty="0" smtClean="0">
                  <a:solidFill>
                    <a:schemeClr val="tx1"/>
                  </a:solidFill>
                </a:rPr>
                <a:t>プレーヤー同士が交流、対戦、協力</a:t>
              </a:r>
              <a:endParaRPr kumimoji="1" lang="ja-JP" altLang="en-US" dirty="0">
                <a:solidFill>
                  <a:schemeClr val="tx1"/>
                </a:solidFill>
              </a:endParaRPr>
            </a:p>
          </p:txBody>
        </p:sp>
        <p:pic>
          <p:nvPicPr>
            <p:cNvPr id="6" name="図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67536" y="1412776"/>
              <a:ext cx="1412776" cy="1412776"/>
            </a:xfrm>
            <a:prstGeom prst="rect">
              <a:avLst/>
            </a:prstGeom>
          </p:spPr>
        </p:pic>
      </p:grpSp>
      <p:pic>
        <p:nvPicPr>
          <p:cNvPr id="7" name="図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80618" y="4437112"/>
            <a:ext cx="1017662" cy="1017662"/>
          </a:xfrm>
          <a:prstGeom prst="rect">
            <a:avLst/>
          </a:prstGeom>
        </p:spPr>
      </p:pic>
      <p:pic>
        <p:nvPicPr>
          <p:cNvPr id="8" name="図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38029" y="3929708"/>
            <a:ext cx="1449248" cy="1273753"/>
          </a:xfrm>
          <a:prstGeom prst="rect">
            <a:avLst/>
          </a:prstGeom>
        </p:spPr>
      </p:pic>
      <p:pic>
        <p:nvPicPr>
          <p:cNvPr id="9" name="図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381" y="3929708"/>
            <a:ext cx="1248544" cy="1119618"/>
          </a:xfrm>
          <a:prstGeom prst="rect">
            <a:avLst/>
          </a:prstGeom>
        </p:spPr>
      </p:pic>
      <p:sp>
        <p:nvSpPr>
          <p:cNvPr id="10" name="角丸四角形 9"/>
          <p:cNvSpPr/>
          <p:nvPr/>
        </p:nvSpPr>
        <p:spPr>
          <a:xfrm>
            <a:off x="539552" y="5676410"/>
            <a:ext cx="8136904" cy="704918"/>
          </a:xfrm>
          <a:prstGeom prst="roundRect">
            <a:avLst/>
          </a:prstGeom>
          <a:solidFill>
            <a:srgbClr val="FFFFCC"/>
          </a:solidFill>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2400" dirty="0" smtClean="0">
                <a:solidFill>
                  <a:schemeClr val="tx1"/>
                </a:solidFill>
              </a:rPr>
              <a:t>ソーシャルゲーム＝ネット上でのゲーム</a:t>
            </a:r>
            <a:endParaRPr kumimoji="1" lang="ja-JP" altLang="en-US" sz="2400" dirty="0">
              <a:solidFill>
                <a:schemeClr val="tx1"/>
              </a:solidFill>
            </a:endParaRPr>
          </a:p>
        </p:txBody>
      </p:sp>
      <p:sp>
        <p:nvSpPr>
          <p:cNvPr id="11" name="テキスト ボックス 10"/>
          <p:cNvSpPr txBox="1"/>
          <p:nvPr/>
        </p:nvSpPr>
        <p:spPr>
          <a:xfrm>
            <a:off x="179512" y="323364"/>
            <a:ext cx="5688632" cy="369332"/>
          </a:xfrm>
          <a:prstGeom prst="rect">
            <a:avLst/>
          </a:prstGeom>
          <a:noFill/>
        </p:spPr>
        <p:txBody>
          <a:bodyPr wrap="square" rtlCol="0">
            <a:spAutoFit/>
          </a:bodyPr>
          <a:lstStyle/>
          <a:p>
            <a:r>
              <a:rPr lang="ja-JP" altLang="en-US" u="sng" dirty="0">
                <a:latin typeface="メイリオ" panose="020B0604030504040204" pitchFamily="50" charset="-128"/>
                <a:ea typeface="メイリオ" panose="020B0604030504040204" pitchFamily="50" charset="-128"/>
                <a:cs typeface="メイリオ" panose="020B0604030504040204" pitchFamily="50" charset="-128"/>
              </a:rPr>
              <a:t>１</a:t>
            </a:r>
            <a:r>
              <a:rPr kumimoji="1" lang="ja-JP" altLang="en-US" u="sng" dirty="0" smtClean="0">
                <a:latin typeface="メイリオ" panose="020B0604030504040204" pitchFamily="50" charset="-128"/>
                <a:ea typeface="メイリオ" panose="020B0604030504040204" pitchFamily="50" charset="-128"/>
                <a:cs typeface="メイリオ" panose="020B0604030504040204" pitchFamily="50" charset="-128"/>
              </a:rPr>
              <a:t>．ソーシャルゲームって何？</a:t>
            </a:r>
            <a:endParaRPr kumimoji="1" lang="ja-JP" altLang="en-US" u="sng"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12" name="グループ化 11"/>
          <p:cNvGrpSpPr/>
          <p:nvPr/>
        </p:nvGrpSpPr>
        <p:grpSpPr>
          <a:xfrm>
            <a:off x="546388" y="836712"/>
            <a:ext cx="3816424" cy="2735222"/>
            <a:chOff x="546388" y="836712"/>
            <a:chExt cx="3816424" cy="2735222"/>
          </a:xfrm>
        </p:grpSpPr>
        <p:sp>
          <p:nvSpPr>
            <p:cNvPr id="4" name="角丸四角形吹き出し 3"/>
            <p:cNvSpPr/>
            <p:nvPr/>
          </p:nvSpPr>
          <p:spPr>
            <a:xfrm>
              <a:off x="546388" y="836712"/>
              <a:ext cx="3816424" cy="2735222"/>
            </a:xfrm>
            <a:prstGeom prst="wedgeRoundRectCallout">
              <a:avLst>
                <a:gd name="adj1" fmla="val 40685"/>
                <a:gd name="adj2" fmla="val 59655"/>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ja-JP" altLang="en-US" sz="2400" dirty="0" smtClean="0">
                  <a:solidFill>
                    <a:schemeClr val="tx1"/>
                  </a:solidFill>
                </a:rPr>
                <a:t>狭い世界</a:t>
              </a:r>
              <a:endParaRPr lang="en-US" altLang="ja-JP" sz="2400" dirty="0" smtClean="0">
                <a:solidFill>
                  <a:schemeClr val="tx1"/>
                </a:solidFill>
              </a:endParaRPr>
            </a:p>
            <a:p>
              <a:pPr algn="ctr"/>
              <a:endParaRPr kumimoji="1" lang="en-US" altLang="ja-JP" sz="2400" dirty="0">
                <a:solidFill>
                  <a:schemeClr val="tx1"/>
                </a:solidFill>
              </a:endParaRPr>
            </a:p>
            <a:p>
              <a:pPr algn="ctr"/>
              <a:endParaRPr lang="en-US" altLang="ja-JP" sz="2400" dirty="0" smtClean="0">
                <a:solidFill>
                  <a:schemeClr val="tx1"/>
                </a:solidFill>
              </a:endParaRPr>
            </a:p>
            <a:p>
              <a:pPr algn="ctr"/>
              <a:endParaRPr kumimoji="1" lang="en-US" altLang="ja-JP" sz="2400" dirty="0">
                <a:solidFill>
                  <a:schemeClr val="tx1"/>
                </a:solidFill>
              </a:endParaRPr>
            </a:p>
            <a:p>
              <a:pPr algn="ctr"/>
              <a:endParaRPr lang="en-US" altLang="ja-JP" sz="2400" dirty="0" smtClean="0">
                <a:solidFill>
                  <a:schemeClr val="tx1"/>
                </a:solidFill>
              </a:endParaRPr>
            </a:p>
            <a:p>
              <a:r>
                <a:rPr kumimoji="1" lang="ja-JP" altLang="en-US" dirty="0" smtClean="0">
                  <a:solidFill>
                    <a:schemeClr val="tx1"/>
                  </a:solidFill>
                </a:rPr>
                <a:t>モニタを前にしたプレーヤー同士が交流、対戦、協力</a:t>
              </a:r>
              <a:endParaRPr kumimoji="1" lang="ja-JP" altLang="en-US" dirty="0">
                <a:solidFill>
                  <a:schemeClr val="tx1"/>
                </a:solidFill>
              </a:endParaRPr>
            </a:p>
          </p:txBody>
        </p:sp>
        <p:pic>
          <p:nvPicPr>
            <p:cNvPr id="3" name="図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08897" y="1460071"/>
              <a:ext cx="1210726" cy="1318186"/>
            </a:xfrm>
            <a:prstGeom prst="rect">
              <a:avLst/>
            </a:prstGeom>
          </p:spPr>
        </p:pic>
      </p:grpSp>
    </p:spTree>
    <p:extLst>
      <p:ext uri="{BB962C8B-B14F-4D97-AF65-F5344CB8AC3E}">
        <p14:creationId xmlns:p14="http://schemas.microsoft.com/office/powerpoint/2010/main" val="260622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9512" y="323364"/>
            <a:ext cx="5688632" cy="369332"/>
          </a:xfrm>
          <a:prstGeom prst="rect">
            <a:avLst/>
          </a:prstGeom>
          <a:noFill/>
        </p:spPr>
        <p:txBody>
          <a:bodyPr wrap="square" rtlCol="0">
            <a:spAutoFit/>
          </a:bodyPr>
          <a:lstStyle/>
          <a:p>
            <a:r>
              <a:rPr kumimoji="1" lang="ja-JP" altLang="en-US" u="sng" dirty="0" smtClean="0">
                <a:latin typeface="メイリオ" panose="020B0604030504040204" pitchFamily="50" charset="-128"/>
                <a:ea typeface="メイリオ" panose="020B0604030504040204" pitchFamily="50" charset="-128"/>
                <a:cs typeface="メイリオ" panose="020B0604030504040204" pitchFamily="50" charset="-128"/>
              </a:rPr>
              <a:t>２．ソーシャルゲームの一例</a:t>
            </a:r>
            <a:endParaRPr kumimoji="1" lang="ja-JP" altLang="en-US" u="sng"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24744"/>
            <a:ext cx="9144000" cy="5295305"/>
          </a:xfrm>
          <a:prstGeom prst="rect">
            <a:avLst/>
          </a:prstGeom>
        </p:spPr>
      </p:pic>
      <p:pic>
        <p:nvPicPr>
          <p:cNvPr id="4" name="図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6256" y="2113880"/>
            <a:ext cx="1730004" cy="1658516"/>
          </a:xfrm>
          <a:prstGeom prst="rect">
            <a:avLst/>
          </a:prstGeom>
        </p:spPr>
      </p:pic>
      <p:pic>
        <p:nvPicPr>
          <p:cNvPr id="6" name="図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00192" y="3310484"/>
            <a:ext cx="2608684" cy="1956513"/>
          </a:xfrm>
          <a:prstGeom prst="rect">
            <a:avLst/>
          </a:prstGeom>
        </p:spPr>
      </p:pic>
      <p:pic>
        <p:nvPicPr>
          <p:cNvPr id="7" name="図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539552" y="3310484"/>
            <a:ext cx="1584176" cy="2143125"/>
          </a:xfrm>
          <a:prstGeom prst="rect">
            <a:avLst/>
          </a:prstGeom>
        </p:spPr>
      </p:pic>
      <p:pic>
        <p:nvPicPr>
          <p:cNvPr id="8" name="図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23490" y="1844824"/>
            <a:ext cx="1540198" cy="1737065"/>
          </a:xfrm>
          <a:prstGeom prst="rect">
            <a:avLst/>
          </a:prstGeom>
        </p:spPr>
      </p:pic>
      <p:pic>
        <p:nvPicPr>
          <p:cNvPr id="11" name="図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12737" y="2780928"/>
            <a:ext cx="1916832" cy="1916832"/>
          </a:xfrm>
          <a:prstGeom prst="rect">
            <a:avLst/>
          </a:prstGeom>
        </p:spPr>
      </p:pic>
      <p:pic>
        <p:nvPicPr>
          <p:cNvPr id="12" name="図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843808" y="3308373"/>
            <a:ext cx="1320245" cy="1320245"/>
          </a:xfrm>
          <a:prstGeom prst="rect">
            <a:avLst/>
          </a:prstGeom>
        </p:spPr>
      </p:pic>
      <p:sp>
        <p:nvSpPr>
          <p:cNvPr id="13" name="テキスト ボックス 12"/>
          <p:cNvSpPr txBox="1"/>
          <p:nvPr/>
        </p:nvSpPr>
        <p:spPr>
          <a:xfrm>
            <a:off x="3023828" y="4725144"/>
            <a:ext cx="2016224" cy="646331"/>
          </a:xfrm>
          <a:prstGeom prst="rect">
            <a:avLst/>
          </a:prstGeom>
          <a:solidFill>
            <a:schemeClr val="bg1"/>
          </a:solidFill>
        </p:spPr>
        <p:txBody>
          <a:bodyPr wrap="square" rtlCol="0">
            <a:spAutoFit/>
          </a:bodyPr>
          <a:lstStyle/>
          <a:p>
            <a:pPr algn="ctr"/>
            <a:r>
              <a:rPr kumimoji="1" lang="ja-JP" altLang="en-US" sz="3600" dirty="0" smtClean="0">
                <a:solidFill>
                  <a:srgbClr val="FF0000"/>
                </a:solidFill>
              </a:rPr>
              <a:t>アイテム</a:t>
            </a:r>
            <a:endParaRPr kumimoji="1" lang="ja-JP" altLang="en-US" dirty="0">
              <a:solidFill>
                <a:srgbClr val="FF0000"/>
              </a:solidFill>
            </a:endParaRPr>
          </a:p>
        </p:txBody>
      </p:sp>
      <p:sp>
        <p:nvSpPr>
          <p:cNvPr id="14" name="テキスト ボックス 13"/>
          <p:cNvSpPr txBox="1"/>
          <p:nvPr/>
        </p:nvSpPr>
        <p:spPr>
          <a:xfrm>
            <a:off x="107504" y="1198493"/>
            <a:ext cx="3315129" cy="646331"/>
          </a:xfrm>
          <a:prstGeom prst="rect">
            <a:avLst/>
          </a:prstGeom>
          <a:solidFill>
            <a:schemeClr val="bg1"/>
          </a:solidFill>
        </p:spPr>
        <p:txBody>
          <a:bodyPr wrap="square" rtlCol="0">
            <a:spAutoFit/>
          </a:bodyPr>
          <a:lstStyle/>
          <a:p>
            <a:pPr algn="ctr"/>
            <a:r>
              <a:rPr lang="ja-JP" altLang="en-US" sz="3600" dirty="0">
                <a:solidFill>
                  <a:srgbClr val="FF0000"/>
                </a:solidFill>
              </a:rPr>
              <a:t>協力</a:t>
            </a:r>
            <a:r>
              <a:rPr lang="ja-JP" altLang="en-US" sz="3600" dirty="0" smtClean="0">
                <a:solidFill>
                  <a:srgbClr val="FF0000"/>
                </a:solidFill>
              </a:rPr>
              <a:t>プレーヤー</a:t>
            </a:r>
            <a:endParaRPr kumimoji="1" lang="ja-JP" altLang="en-US" dirty="0">
              <a:solidFill>
                <a:srgbClr val="FF0000"/>
              </a:solidFill>
            </a:endParaRPr>
          </a:p>
        </p:txBody>
      </p:sp>
      <p:pic>
        <p:nvPicPr>
          <p:cNvPr id="1026" name="Picture 2"/>
          <p:cNvPicPr>
            <a:picLocks noChangeAspect="1" noChangeArrowheads="1"/>
          </p:cNvPicPr>
          <p:nvPr/>
        </p:nvPicPr>
        <p:blipFill>
          <a:blip r:embed="rId10">
            <a:extLst>
              <a:ext uri="{BEBA8EAE-BF5A-486C-A8C5-ECC9F3942E4B}">
                <a14:imgProps xmlns:a14="http://schemas.microsoft.com/office/drawing/2010/main">
                  <a14:imgLayer r:embed="rId11">
                    <a14:imgEffect>
                      <a14:backgroundRemoval t="0" b="100000" l="0" r="100000">
                        <a14:foregroundMark x1="68966" y1="72414" x2="68966" y2="72414"/>
                        <a14:foregroundMark x1="35345" y1="90948" x2="35345" y2="90948"/>
                        <a14:foregroundMark x1="40086" y1="88793" x2="40086" y2="88793"/>
                        <a14:foregroundMark x1="28448" y1="87931" x2="28448" y2="87931"/>
                        <a14:foregroundMark x1="5603" y1="34914" x2="5603" y2="34914"/>
                      </a14:backgroundRemoval>
                    </a14:imgEffect>
                  </a14:imgLayer>
                </a14:imgProps>
              </a:ext>
              <a:ext uri="{28A0092B-C50C-407E-A947-70E740481C1C}">
                <a14:useLocalDpi xmlns:a14="http://schemas.microsoft.com/office/drawing/2010/main" val="0"/>
              </a:ext>
            </a:extLst>
          </a:blip>
          <a:srcRect/>
          <a:stretch>
            <a:fillRect/>
          </a:stretch>
        </p:blipFill>
        <p:spPr bwMode="auto">
          <a:xfrm>
            <a:off x="3907710" y="389316"/>
            <a:ext cx="1132342" cy="11323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角丸四角形 4"/>
          <p:cNvSpPr/>
          <p:nvPr/>
        </p:nvSpPr>
        <p:spPr>
          <a:xfrm>
            <a:off x="107504" y="5733256"/>
            <a:ext cx="8801372" cy="504056"/>
          </a:xfrm>
          <a:prstGeom prst="roundRect">
            <a:avLst/>
          </a:prstGeom>
          <a:solidFill>
            <a:srgbClr val="FFF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・ゲーム目的の達成　</a:t>
            </a:r>
            <a:r>
              <a:rPr lang="ja-JP" altLang="en-US" sz="2000" dirty="0" smtClean="0">
                <a:solidFill>
                  <a:schemeClr val="tx1"/>
                </a:solidFill>
                <a:latin typeface="HG丸ｺﾞｼｯｸM-PRO" panose="020F0600000000000000" pitchFamily="50" charset="-128"/>
                <a:ea typeface="HG丸ｺﾞｼｯｸM-PRO" panose="020F0600000000000000" pitchFamily="50" charset="-128"/>
              </a:rPr>
              <a:t>・キャラクター育成　</a:t>
            </a:r>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・他プレーヤーとの交流</a:t>
            </a:r>
            <a:endParaRPr kumimoji="1" lang="en-US" altLang="ja-JP" sz="2000" dirty="0" smtClean="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677912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角丸四角形 17"/>
          <p:cNvSpPr/>
          <p:nvPr/>
        </p:nvSpPr>
        <p:spPr>
          <a:xfrm>
            <a:off x="179512" y="692696"/>
            <a:ext cx="8568952" cy="3168352"/>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2400" dirty="0" smtClean="0">
                <a:solidFill>
                  <a:schemeClr val="tx1"/>
                </a:solidFill>
              </a:rPr>
              <a:t>親のスマホで登録したソーシャルゲームでアイテム購入</a:t>
            </a:r>
            <a:endParaRPr kumimoji="1" lang="ja-JP" altLang="en-US" dirty="0">
              <a:solidFill>
                <a:schemeClr val="tx1"/>
              </a:solidFill>
            </a:endParaRPr>
          </a:p>
        </p:txBody>
      </p:sp>
      <p:sp>
        <p:nvSpPr>
          <p:cNvPr id="2" name="テキスト ボックス 1"/>
          <p:cNvSpPr txBox="1"/>
          <p:nvPr/>
        </p:nvSpPr>
        <p:spPr>
          <a:xfrm>
            <a:off x="179512" y="323364"/>
            <a:ext cx="5688632" cy="369332"/>
          </a:xfrm>
          <a:prstGeom prst="rect">
            <a:avLst/>
          </a:prstGeom>
          <a:noFill/>
        </p:spPr>
        <p:txBody>
          <a:bodyPr wrap="square" rtlCol="0">
            <a:spAutoFit/>
          </a:bodyPr>
          <a:lstStyle/>
          <a:p>
            <a:r>
              <a:rPr lang="ja-JP" altLang="en-US" u="sng" dirty="0">
                <a:latin typeface="メイリオ" panose="020B0604030504040204" pitchFamily="50" charset="-128"/>
                <a:ea typeface="メイリオ" panose="020B0604030504040204" pitchFamily="50" charset="-128"/>
                <a:cs typeface="メイリオ" panose="020B0604030504040204" pitchFamily="50" charset="-128"/>
              </a:rPr>
              <a:t>３</a:t>
            </a:r>
            <a:r>
              <a:rPr kumimoji="1" lang="ja-JP" altLang="en-US" u="sng" dirty="0" smtClean="0">
                <a:latin typeface="メイリオ" panose="020B0604030504040204" pitchFamily="50" charset="-128"/>
                <a:ea typeface="メイリオ" panose="020B0604030504040204" pitchFamily="50" charset="-128"/>
                <a:cs typeface="メイリオ" panose="020B0604030504040204" pitchFamily="50" charset="-128"/>
              </a:rPr>
              <a:t>．ソーシャルゲームにまつわるトラブル事例</a:t>
            </a:r>
            <a:endParaRPr kumimoji="1" lang="ja-JP" altLang="en-US" u="sng"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0" name="グループ化 19"/>
          <p:cNvGrpSpPr/>
          <p:nvPr/>
        </p:nvGrpSpPr>
        <p:grpSpPr>
          <a:xfrm>
            <a:off x="611560" y="1340768"/>
            <a:ext cx="4248472" cy="2376264"/>
            <a:chOff x="755576" y="764704"/>
            <a:chExt cx="4248472" cy="2880320"/>
          </a:xfrm>
        </p:grpSpPr>
        <p:sp>
          <p:nvSpPr>
            <p:cNvPr id="14" name="雲形吹き出し 13"/>
            <p:cNvSpPr/>
            <p:nvPr/>
          </p:nvSpPr>
          <p:spPr>
            <a:xfrm>
              <a:off x="755576" y="764704"/>
              <a:ext cx="4248472" cy="2880320"/>
            </a:xfrm>
            <a:prstGeom prst="cloudCallout">
              <a:avLst>
                <a:gd name="adj1" fmla="val 78554"/>
                <a:gd name="adj2" fmla="val -3475"/>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71192" y="1012925"/>
              <a:ext cx="1066289" cy="1066288"/>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19673" y="1143109"/>
              <a:ext cx="936104" cy="936104"/>
            </a:xfrm>
            <a:prstGeom prst="rect">
              <a:avLst/>
            </a:prstGeom>
          </p:spPr>
        </p:pic>
        <p:sp>
          <p:nvSpPr>
            <p:cNvPr id="10" name="テキスト ボックス 9"/>
            <p:cNvSpPr txBox="1"/>
            <p:nvPr/>
          </p:nvSpPr>
          <p:spPr>
            <a:xfrm>
              <a:off x="1259632" y="2161223"/>
              <a:ext cx="3024336" cy="559594"/>
            </a:xfrm>
            <a:prstGeom prst="rect">
              <a:avLst/>
            </a:prstGeom>
            <a:noFill/>
          </p:spPr>
          <p:txBody>
            <a:bodyPr wrap="square" rtlCol="0">
              <a:spAutoFit/>
            </a:bodyPr>
            <a:lstStyle/>
            <a:p>
              <a:pPr algn="ctr"/>
              <a:r>
                <a:rPr kumimoji="1" lang="ja-JP" altLang="en-US" sz="2400" dirty="0" smtClean="0"/>
                <a:t>アイテムを増やそう。</a:t>
              </a:r>
              <a:endParaRPr kumimoji="1" lang="ja-JP" altLang="en-US" sz="1600" dirty="0"/>
            </a:p>
          </p:txBody>
        </p:sp>
        <p:sp>
          <p:nvSpPr>
            <p:cNvPr id="19" name="テキスト ボックス 18"/>
            <p:cNvSpPr txBox="1"/>
            <p:nvPr/>
          </p:nvSpPr>
          <p:spPr>
            <a:xfrm>
              <a:off x="1187624" y="2597635"/>
              <a:ext cx="3024336" cy="559594"/>
            </a:xfrm>
            <a:prstGeom prst="rect">
              <a:avLst/>
            </a:prstGeom>
            <a:noFill/>
          </p:spPr>
          <p:txBody>
            <a:bodyPr wrap="square" rtlCol="0">
              <a:spAutoFit/>
            </a:bodyPr>
            <a:lstStyle/>
            <a:p>
              <a:pPr algn="ctr"/>
              <a:r>
                <a:rPr lang="ja-JP" altLang="en-US" sz="2400" dirty="0" smtClean="0"/>
                <a:t>友達に</a:t>
              </a:r>
              <a:r>
                <a:rPr lang="ja-JP" altLang="en-US" sz="2400" dirty="0"/>
                <a:t>自慢しよう</a:t>
              </a:r>
              <a:endParaRPr kumimoji="1" lang="ja-JP" altLang="en-US" sz="1600" dirty="0"/>
            </a:p>
          </p:txBody>
        </p:sp>
      </p:grpSp>
      <p:pic>
        <p:nvPicPr>
          <p:cNvPr id="12" name="図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6406639" y="1595280"/>
            <a:ext cx="1719091" cy="2121752"/>
          </a:xfrm>
          <a:prstGeom prst="rect">
            <a:avLst/>
          </a:prstGeom>
        </p:spPr>
      </p:pic>
      <p:grpSp>
        <p:nvGrpSpPr>
          <p:cNvPr id="22" name="グループ化 21"/>
          <p:cNvGrpSpPr/>
          <p:nvPr/>
        </p:nvGrpSpPr>
        <p:grpSpPr>
          <a:xfrm>
            <a:off x="2265054" y="4365104"/>
            <a:ext cx="4479661" cy="1549411"/>
            <a:chOff x="2036555" y="4941168"/>
            <a:chExt cx="4479661" cy="1549411"/>
          </a:xfrm>
        </p:grpSpPr>
        <p:pic>
          <p:nvPicPr>
            <p:cNvPr id="15" name="図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36555" y="4941168"/>
              <a:ext cx="1167293" cy="1549411"/>
            </a:xfrm>
            <a:prstGeom prst="rect">
              <a:avLst/>
            </a:prstGeom>
          </p:spPr>
        </p:pic>
        <p:pic>
          <p:nvPicPr>
            <p:cNvPr id="16" name="図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64088" y="4941168"/>
              <a:ext cx="1152128" cy="1470802"/>
            </a:xfrm>
            <a:prstGeom prst="rect">
              <a:avLst/>
            </a:prstGeom>
          </p:spPr>
        </p:pic>
        <p:pic>
          <p:nvPicPr>
            <p:cNvPr id="17" name="図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186788" y="5011579"/>
              <a:ext cx="2033284" cy="1451495"/>
            </a:xfrm>
            <a:prstGeom prst="rect">
              <a:avLst/>
            </a:prstGeom>
          </p:spPr>
        </p:pic>
      </p:grpSp>
      <p:sp>
        <p:nvSpPr>
          <p:cNvPr id="21" name="二等辺三角形 20"/>
          <p:cNvSpPr/>
          <p:nvPr/>
        </p:nvSpPr>
        <p:spPr>
          <a:xfrm rot="10800000">
            <a:off x="3976672" y="3954541"/>
            <a:ext cx="1008112" cy="432048"/>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179512" y="5939988"/>
            <a:ext cx="8568952" cy="461665"/>
          </a:xfrm>
          <a:prstGeom prst="rect">
            <a:avLst/>
          </a:prstGeom>
          <a:solidFill>
            <a:srgbClr val="FFCCFF"/>
          </a:solidFill>
          <a:ln>
            <a:solidFill>
              <a:schemeClr val="tx1"/>
            </a:solidFill>
          </a:ln>
        </p:spPr>
        <p:txBody>
          <a:bodyPr wrap="square" rtlCol="0">
            <a:spAutoFit/>
          </a:bodyPr>
          <a:lstStyle/>
          <a:p>
            <a:pPr algn="ctr"/>
            <a:r>
              <a:rPr kumimoji="1" lang="ja-JP" altLang="en-US" sz="2400" dirty="0" smtClean="0"/>
              <a:t>課金システムに対する無知、</a:t>
            </a:r>
            <a:r>
              <a:rPr lang="ja-JP" altLang="en-US" sz="2400" dirty="0"/>
              <a:t>金銭感覚</a:t>
            </a:r>
            <a:r>
              <a:rPr kumimoji="1" lang="ja-JP" altLang="en-US" sz="2400" dirty="0" smtClean="0"/>
              <a:t>の</a:t>
            </a:r>
            <a:r>
              <a:rPr lang="ja-JP" altLang="en-US" sz="2400" dirty="0"/>
              <a:t>麻痺</a:t>
            </a:r>
            <a:endParaRPr kumimoji="1" lang="ja-JP" altLang="en-US" sz="2400" dirty="0"/>
          </a:p>
        </p:txBody>
      </p:sp>
    </p:spTree>
    <p:extLst>
      <p:ext uri="{BB962C8B-B14F-4D97-AF65-F5344CB8AC3E}">
        <p14:creationId xmlns:p14="http://schemas.microsoft.com/office/powerpoint/2010/main" val="1475298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79512" y="323364"/>
            <a:ext cx="5688632" cy="369332"/>
          </a:xfrm>
          <a:prstGeom prst="rect">
            <a:avLst/>
          </a:prstGeom>
          <a:noFill/>
        </p:spPr>
        <p:txBody>
          <a:bodyPr wrap="square" rtlCol="0">
            <a:spAutoFit/>
          </a:bodyPr>
          <a:lstStyle/>
          <a:p>
            <a:r>
              <a:rPr lang="ja-JP" altLang="en-US" u="sng" dirty="0">
                <a:latin typeface="メイリオ" panose="020B0604030504040204" pitchFamily="50" charset="-128"/>
                <a:ea typeface="メイリオ" panose="020B0604030504040204" pitchFamily="50" charset="-128"/>
                <a:cs typeface="メイリオ" panose="020B0604030504040204" pitchFamily="50" charset="-128"/>
              </a:rPr>
              <a:t>４</a:t>
            </a:r>
            <a:r>
              <a:rPr kumimoji="1" lang="ja-JP" altLang="en-US" u="sng" dirty="0" smtClean="0">
                <a:latin typeface="メイリオ" panose="020B0604030504040204" pitchFamily="50" charset="-128"/>
                <a:ea typeface="メイリオ" panose="020B0604030504040204" pitchFamily="50" charset="-128"/>
                <a:cs typeface="メイリオ" panose="020B0604030504040204" pitchFamily="50" charset="-128"/>
              </a:rPr>
              <a:t>．課金システムの一例</a:t>
            </a:r>
            <a:endParaRPr kumimoji="1" lang="ja-JP" altLang="en-US" u="sng" dirty="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6" name="グループ化 5"/>
          <p:cNvGrpSpPr/>
          <p:nvPr/>
        </p:nvGrpSpPr>
        <p:grpSpPr>
          <a:xfrm>
            <a:off x="323528" y="980728"/>
            <a:ext cx="2556284" cy="2562510"/>
            <a:chOff x="323528" y="980728"/>
            <a:chExt cx="2556284" cy="2562510"/>
          </a:xfrm>
        </p:grpSpPr>
        <p:pic>
          <p:nvPicPr>
            <p:cNvPr id="3" name="図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556792"/>
              <a:ext cx="2556284" cy="1986446"/>
            </a:xfrm>
            <a:prstGeom prst="rect">
              <a:avLst/>
            </a:prstGeom>
          </p:spPr>
        </p:pic>
        <p:sp>
          <p:nvSpPr>
            <p:cNvPr id="4" name="四角形吹き出し 3"/>
            <p:cNvSpPr/>
            <p:nvPr/>
          </p:nvSpPr>
          <p:spPr>
            <a:xfrm>
              <a:off x="323528" y="980728"/>
              <a:ext cx="2556284" cy="648072"/>
            </a:xfrm>
            <a:prstGeom prst="wedgeRectCallout">
              <a:avLst>
                <a:gd name="adj1" fmla="val -21316"/>
                <a:gd name="adj2" fmla="val 39620"/>
              </a:avLst>
            </a:prstGeom>
            <a:solidFill>
              <a:srgbClr val="FFFFCC"/>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基本無料ゲーム</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grpSp>
      <p:grpSp>
        <p:nvGrpSpPr>
          <p:cNvPr id="15" name="グループ化 14"/>
          <p:cNvGrpSpPr/>
          <p:nvPr/>
        </p:nvGrpSpPr>
        <p:grpSpPr>
          <a:xfrm>
            <a:off x="3113838" y="908720"/>
            <a:ext cx="2898322" cy="2806064"/>
            <a:chOff x="3113838" y="908720"/>
            <a:chExt cx="2898322" cy="2806064"/>
          </a:xfrm>
        </p:grpSpPr>
        <p:sp>
          <p:nvSpPr>
            <p:cNvPr id="5" name="二等辺三角形 4"/>
            <p:cNvSpPr/>
            <p:nvPr/>
          </p:nvSpPr>
          <p:spPr>
            <a:xfrm rot="5400000">
              <a:off x="3023828" y="2622367"/>
              <a:ext cx="468052" cy="288032"/>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8" name="グループ化 17"/>
            <p:cNvGrpSpPr/>
            <p:nvPr/>
          </p:nvGrpSpPr>
          <p:grpSpPr>
            <a:xfrm>
              <a:off x="3113838" y="908720"/>
              <a:ext cx="2898322" cy="2806064"/>
              <a:chOff x="3113838" y="908720"/>
              <a:chExt cx="2898322" cy="2806064"/>
            </a:xfrm>
          </p:grpSpPr>
          <p:pic>
            <p:nvPicPr>
              <p:cNvPr id="7" name="図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912" y="2286034"/>
                <a:ext cx="1428750" cy="1428750"/>
              </a:xfrm>
              <a:prstGeom prst="rect">
                <a:avLst/>
              </a:prstGeom>
            </p:spPr>
          </p:pic>
          <p:sp>
            <p:nvSpPr>
              <p:cNvPr id="8" name="角丸四角形吹き出し 7"/>
              <p:cNvSpPr/>
              <p:nvPr/>
            </p:nvSpPr>
            <p:spPr>
              <a:xfrm>
                <a:off x="3113838" y="908720"/>
                <a:ext cx="2898322" cy="1224136"/>
              </a:xfrm>
              <a:prstGeom prst="wedgeRoundRectCallout">
                <a:avLst>
                  <a:gd name="adj1" fmla="val -18872"/>
                  <a:gd name="adj2" fmla="val 7966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序盤、中盤までは問題なく楽しめる！</a:t>
                </a:r>
                <a:endParaRPr kumimoji="1"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a:solidFill>
                      <a:schemeClr val="tx1"/>
                    </a:solidFill>
                    <a:latin typeface="HG丸ｺﾞｼｯｸM-PRO" panose="020F0600000000000000" pitchFamily="50" charset="-128"/>
                    <a:ea typeface="HG丸ｺﾞｼｯｸM-PRO" panose="020F0600000000000000" pitchFamily="50" charset="-128"/>
                  </a:rPr>
                  <a:t>アイテム</a:t>
                </a:r>
                <a:r>
                  <a:rPr lang="ja-JP" altLang="en-US" dirty="0" smtClean="0">
                    <a:solidFill>
                      <a:schemeClr val="tx1"/>
                    </a:solidFill>
                    <a:latin typeface="HG丸ｺﾞｼｯｸM-PRO" panose="020F0600000000000000" pitchFamily="50" charset="-128"/>
                    <a:ea typeface="HG丸ｺﾞｼｯｸM-PRO" panose="020F0600000000000000" pitchFamily="50" charset="-128"/>
                  </a:rPr>
                  <a:t>もただ！</a:t>
                </a:r>
                <a:endParaRPr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どんどんクリアするぞ！</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grpSp>
      </p:grpSp>
      <p:grpSp>
        <p:nvGrpSpPr>
          <p:cNvPr id="20" name="グループ化 19"/>
          <p:cNvGrpSpPr/>
          <p:nvPr/>
        </p:nvGrpSpPr>
        <p:grpSpPr>
          <a:xfrm>
            <a:off x="5724128" y="915396"/>
            <a:ext cx="3096344" cy="2873644"/>
            <a:chOff x="5724128" y="915396"/>
            <a:chExt cx="3096344" cy="2873644"/>
          </a:xfrm>
        </p:grpSpPr>
        <p:sp>
          <p:nvSpPr>
            <p:cNvPr id="9" name="二等辺三角形 8"/>
            <p:cNvSpPr/>
            <p:nvPr/>
          </p:nvSpPr>
          <p:spPr>
            <a:xfrm rot="5400000">
              <a:off x="5634118" y="2687922"/>
              <a:ext cx="468052" cy="288032"/>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19" name="グループ化 18"/>
            <p:cNvGrpSpPr/>
            <p:nvPr/>
          </p:nvGrpSpPr>
          <p:grpSpPr>
            <a:xfrm>
              <a:off x="6156176" y="915396"/>
              <a:ext cx="2664296" cy="2873644"/>
              <a:chOff x="6156176" y="915396"/>
              <a:chExt cx="2664296" cy="2873644"/>
            </a:xfrm>
          </p:grpSpPr>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4208" y="2326389"/>
                <a:ext cx="1462651" cy="1462651"/>
              </a:xfrm>
              <a:prstGeom prst="rect">
                <a:avLst/>
              </a:prstGeom>
            </p:spPr>
          </p:pic>
          <p:sp>
            <p:nvSpPr>
              <p:cNvPr id="11" name="角丸四角形吹き出し 10"/>
              <p:cNvSpPr/>
              <p:nvPr/>
            </p:nvSpPr>
            <p:spPr>
              <a:xfrm>
                <a:off x="6156176" y="915396"/>
                <a:ext cx="2664296" cy="1217459"/>
              </a:xfrm>
              <a:prstGeom prst="wedgeRoundRectCallout">
                <a:avLst>
                  <a:gd name="adj1" fmla="val -17401"/>
                  <a:gd name="adj2" fmla="val 82517"/>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smtClean="0">
                    <a:solidFill>
                      <a:schemeClr val="tx1"/>
                    </a:solidFill>
                    <a:latin typeface="HG丸ｺﾞｼｯｸM-PRO" panose="020F0600000000000000" pitchFamily="50" charset="-128"/>
                    <a:ea typeface="HG丸ｺﾞｼｯｸM-PRO" panose="020F0600000000000000" pitchFamily="50" charset="-128"/>
                  </a:rPr>
                  <a:t>強いボスキャラ出現！</a:t>
                </a:r>
                <a:endParaRPr kumimoji="1" lang="en-US" altLang="ja-JP" dirty="0" smtClean="0">
                  <a:solidFill>
                    <a:schemeClr val="tx1"/>
                  </a:solidFill>
                  <a:latin typeface="HG丸ｺﾞｼｯｸM-PRO" panose="020F0600000000000000" pitchFamily="50" charset="-128"/>
                  <a:ea typeface="HG丸ｺﾞｼｯｸM-PRO" panose="020F0600000000000000" pitchFamily="50" charset="-128"/>
                </a:endParaRPr>
              </a:p>
              <a:p>
                <a:r>
                  <a:rPr lang="ja-JP" altLang="en-US" dirty="0" smtClean="0">
                    <a:solidFill>
                      <a:schemeClr val="tx1"/>
                    </a:solidFill>
                    <a:latin typeface="HG丸ｺﾞｼｯｸM-PRO" panose="020F0600000000000000" pitchFamily="50" charset="-128"/>
                    <a:ea typeface="HG丸ｺﾞｼｯｸM-PRO" panose="020F0600000000000000" pitchFamily="50" charset="-128"/>
                  </a:rPr>
                  <a:t>もっといいアイテムがないと勝てないなあ</a:t>
                </a:r>
                <a:r>
                  <a:rPr lang="en-US" altLang="ja-JP" dirty="0" smtClean="0">
                    <a:solidFill>
                      <a:schemeClr val="tx1"/>
                    </a:solidFill>
                    <a:latin typeface="HG丸ｺﾞｼｯｸM-PRO" panose="020F0600000000000000" pitchFamily="50" charset="-128"/>
                    <a:ea typeface="HG丸ｺﾞｼｯｸM-PRO" panose="020F0600000000000000" pitchFamily="50" charset="-128"/>
                  </a:rPr>
                  <a:t>…</a:t>
                </a:r>
                <a:endParaRPr kumimoji="1" lang="ja-JP" altLang="en-US" dirty="0">
                  <a:solidFill>
                    <a:schemeClr val="tx1"/>
                  </a:solidFill>
                  <a:latin typeface="HG丸ｺﾞｼｯｸM-PRO" panose="020F0600000000000000" pitchFamily="50" charset="-128"/>
                  <a:ea typeface="HG丸ｺﾞｼｯｸM-PRO" panose="020F0600000000000000" pitchFamily="50" charset="-128"/>
                </a:endParaRPr>
              </a:p>
            </p:txBody>
          </p:sp>
        </p:grpSp>
      </p:grpSp>
      <p:sp>
        <p:nvSpPr>
          <p:cNvPr id="12" name="角丸四角形 11"/>
          <p:cNvSpPr/>
          <p:nvPr/>
        </p:nvSpPr>
        <p:spPr>
          <a:xfrm>
            <a:off x="179512" y="4437112"/>
            <a:ext cx="8712967" cy="720080"/>
          </a:xfrm>
          <a:prstGeom prst="roundRect">
            <a:avLst/>
          </a:prstGeom>
          <a:solidFill>
            <a:srgbClr val="FFCC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さらにいいアイテムを獲得するためにはアイテムを購入する必要</a:t>
            </a:r>
            <a:endParaRPr kumimoji="1" lang="ja-JP" altLang="en-US" sz="2000" dirty="0">
              <a:solidFill>
                <a:schemeClr val="tx1"/>
              </a:solidFill>
              <a:latin typeface="HG丸ｺﾞｼｯｸM-PRO" panose="020F0600000000000000" pitchFamily="50" charset="-128"/>
              <a:ea typeface="HG丸ｺﾞｼｯｸM-PRO" panose="020F0600000000000000" pitchFamily="50" charset="-128"/>
            </a:endParaRPr>
          </a:p>
        </p:txBody>
      </p:sp>
      <p:sp>
        <p:nvSpPr>
          <p:cNvPr id="13" name="下矢印 12"/>
          <p:cNvSpPr/>
          <p:nvPr/>
        </p:nvSpPr>
        <p:spPr>
          <a:xfrm>
            <a:off x="3923928" y="4077072"/>
            <a:ext cx="1008112" cy="252028"/>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179512" y="692696"/>
            <a:ext cx="8712968" cy="3240360"/>
          </a:xfrm>
          <a:prstGeom prst="roundRect">
            <a:avLst>
              <a:gd name="adj" fmla="val 10947"/>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下矢印 15"/>
          <p:cNvSpPr/>
          <p:nvPr/>
        </p:nvSpPr>
        <p:spPr>
          <a:xfrm>
            <a:off x="3923928" y="5265204"/>
            <a:ext cx="1008112" cy="252028"/>
          </a:xfrm>
          <a:prstGeom prst="down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角丸四角形 16"/>
          <p:cNvSpPr/>
          <p:nvPr/>
        </p:nvSpPr>
        <p:spPr>
          <a:xfrm>
            <a:off x="185980" y="5589240"/>
            <a:ext cx="8712967" cy="720080"/>
          </a:xfrm>
          <a:prstGeom prst="roundRect">
            <a:avLst/>
          </a:prstGeom>
          <a:solidFill>
            <a:srgbClr val="FFCC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smtClean="0">
                <a:solidFill>
                  <a:schemeClr val="tx1"/>
                </a:solidFill>
                <a:latin typeface="HG丸ｺﾞｼｯｸM-PRO" panose="020F0600000000000000" pitchFamily="50" charset="-128"/>
                <a:ea typeface="HG丸ｺﾞｼｯｸM-PRO" panose="020F0600000000000000" pitchFamily="50" charset="-128"/>
              </a:rPr>
              <a:t>アイテム購入へ</a:t>
            </a:r>
            <a:endParaRPr kumimoji="1" lang="ja-JP" altLang="en-US" sz="2000" dirty="0">
              <a:solidFill>
                <a:schemeClr val="tx1"/>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187738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childTnLst>
                                </p:cTn>
                              </p:par>
                            </p:childTnLst>
                          </p:cTn>
                        </p:par>
                        <p:par>
                          <p:cTn id="26" fill="hold">
                            <p:stCondLst>
                              <p:cond delay="1000"/>
                            </p:stCondLst>
                            <p:childTnLst>
                              <p:par>
                                <p:cTn id="27" presetID="10" presetClass="entr" presetSubtype="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6" grpId="0" animBg="1"/>
      <p:bldP spid="1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2009年度から2012年度の年度別相談件数の推移表。グラフに続いてテキストによる詳細"/>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9690" y="1165048"/>
            <a:ext cx="5472608" cy="4624353"/>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1187624" y="5863747"/>
            <a:ext cx="7416824" cy="523220"/>
          </a:xfrm>
          <a:prstGeom prst="rect">
            <a:avLst/>
          </a:prstGeom>
          <a:noFill/>
        </p:spPr>
        <p:txBody>
          <a:bodyPr wrap="square" rtlCol="0">
            <a:spAutoFit/>
          </a:bodyPr>
          <a:lstStyle/>
          <a:p>
            <a:pPr algn="ctr"/>
            <a:r>
              <a:rPr lang="ja-JP" altLang="en-US" sz="1400" dirty="0" smtClean="0"/>
              <a:t>独立行政法人国民生活センター</a:t>
            </a:r>
            <a:r>
              <a:rPr lang="en-US" altLang="ja-JP" sz="1400" dirty="0" smtClean="0"/>
              <a:t>Web</a:t>
            </a:r>
            <a:r>
              <a:rPr lang="ja-JP" altLang="en-US" sz="1400" dirty="0" smtClean="0"/>
              <a:t>サイトより</a:t>
            </a:r>
            <a:endParaRPr lang="en-US" altLang="ja-JP" sz="1400" dirty="0" smtClean="0"/>
          </a:p>
          <a:p>
            <a:r>
              <a:rPr lang="ja-JP" altLang="en-US" sz="1400" dirty="0" smtClean="0"/>
              <a:t>（</a:t>
            </a:r>
            <a:r>
              <a:rPr lang="en-US" altLang="ja-JP" sz="1400" dirty="0" smtClean="0">
                <a:hlinkClick r:id="rId4"/>
              </a:rPr>
              <a:t>http</a:t>
            </a:r>
            <a:r>
              <a:rPr lang="en-US" altLang="ja-JP" sz="1400" dirty="0">
                <a:hlinkClick r:id="rId4"/>
              </a:rPr>
              <a:t>://</a:t>
            </a:r>
            <a:r>
              <a:rPr lang="en-US" altLang="ja-JP" sz="1400" dirty="0" smtClean="0">
                <a:hlinkClick r:id="rId4"/>
              </a:rPr>
              <a:t>www.kokusen.go.jp/news/data/n-20121220_2.html</a:t>
            </a:r>
            <a:r>
              <a:rPr lang="ja-JP" altLang="en-US" sz="1400" dirty="0" smtClean="0"/>
              <a:t>　平成</a:t>
            </a:r>
            <a:r>
              <a:rPr lang="en-US" altLang="ja-JP" sz="1400" dirty="0" smtClean="0"/>
              <a:t>28</a:t>
            </a:r>
            <a:r>
              <a:rPr lang="ja-JP" altLang="en-US" sz="1400" dirty="0" smtClean="0"/>
              <a:t>年</a:t>
            </a:r>
            <a:r>
              <a:rPr lang="en-US" altLang="ja-JP" sz="1400" dirty="0" smtClean="0"/>
              <a:t>5</a:t>
            </a:r>
            <a:r>
              <a:rPr lang="ja-JP" altLang="en-US" sz="1400" dirty="0" smtClean="0"/>
              <a:t>月</a:t>
            </a:r>
            <a:r>
              <a:rPr lang="en-US" altLang="ja-JP" sz="1400" dirty="0" smtClean="0"/>
              <a:t>1</a:t>
            </a:r>
            <a:r>
              <a:rPr lang="ja-JP" altLang="en-US" sz="1400" dirty="0" smtClean="0"/>
              <a:t>日アクセス）</a:t>
            </a:r>
            <a:endParaRPr kumimoji="1" lang="ja-JP" altLang="en-US" sz="1400" dirty="0"/>
          </a:p>
        </p:txBody>
      </p:sp>
      <p:sp>
        <p:nvSpPr>
          <p:cNvPr id="6" name="角丸四角形 5"/>
          <p:cNvSpPr/>
          <p:nvPr/>
        </p:nvSpPr>
        <p:spPr>
          <a:xfrm>
            <a:off x="179511" y="260648"/>
            <a:ext cx="8712967" cy="720080"/>
          </a:xfrm>
          <a:prstGeom prst="roundRect">
            <a:avLst/>
          </a:prstGeom>
          <a:solidFill>
            <a:srgbClr val="FFCC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契約未成年者によるオンラインゲームの課金トラブル増加</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4" name="正方形/長方形 3"/>
          <p:cNvSpPr/>
          <p:nvPr/>
        </p:nvSpPr>
        <p:spPr>
          <a:xfrm>
            <a:off x="2411760" y="4581128"/>
            <a:ext cx="4752528" cy="864096"/>
          </a:xfrm>
          <a:prstGeom prst="rect">
            <a:avLst/>
          </a:prstGeom>
          <a:noFill/>
          <a:ln w="635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680211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テキスト ボックス 9"/>
          <p:cNvSpPr txBox="1"/>
          <p:nvPr/>
        </p:nvSpPr>
        <p:spPr>
          <a:xfrm>
            <a:off x="791580" y="2551837"/>
            <a:ext cx="7560840" cy="1754326"/>
          </a:xfrm>
          <a:prstGeom prst="rect">
            <a:avLst/>
          </a:prstGeom>
          <a:noFill/>
          <a:ln w="19050">
            <a:solidFill>
              <a:schemeClr val="tx1"/>
            </a:solidFill>
            <a:prstDash val="sysDot"/>
          </a:ln>
        </p:spPr>
        <p:txBody>
          <a:bodyPr wrap="square" rtlCol="0">
            <a:spAutoFit/>
          </a:bodyPr>
          <a:lstStyle/>
          <a:p>
            <a:pPr algn="just"/>
            <a:r>
              <a:rPr lang="ja-JP" altLang="en-US" sz="3600" dirty="0" smtClean="0"/>
              <a:t>２部</a:t>
            </a:r>
            <a:r>
              <a:rPr lang="ja-JP" altLang="en-US" sz="3600" dirty="0"/>
              <a:t>では</a:t>
            </a:r>
            <a:r>
              <a:rPr lang="ja-JP" altLang="en-US" sz="3600" dirty="0" smtClean="0"/>
              <a:t>、ソーシャルゲームによる課金</a:t>
            </a:r>
            <a:r>
              <a:rPr lang="ja-JP" altLang="en-US" sz="3600" dirty="0"/>
              <a:t>トラブルの未然防止として学校、家庭ができることは何か</a:t>
            </a:r>
            <a:r>
              <a:rPr lang="ja-JP" altLang="en-US" sz="3600" dirty="0" smtClean="0"/>
              <a:t>考えましょう。</a:t>
            </a:r>
            <a:endParaRPr kumimoji="1" lang="ja-JP" altLang="en-US" sz="3600" dirty="0"/>
          </a:p>
        </p:txBody>
      </p:sp>
    </p:spTree>
    <p:extLst>
      <p:ext uri="{BB962C8B-B14F-4D97-AF65-F5344CB8AC3E}">
        <p14:creationId xmlns:p14="http://schemas.microsoft.com/office/powerpoint/2010/main" val="472233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プレゼンテーション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6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3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2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7_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2357</TotalTime>
  <Words>1048</Words>
  <Application>Microsoft Office PowerPoint</Application>
  <PresentationFormat>画面に合わせる (4:3)</PresentationFormat>
  <Paragraphs>89</Paragraphs>
  <Slides>8</Slides>
  <Notes>8</Notes>
  <HiddenSlides>0</HiddenSlides>
  <MMClips>0</MMClips>
  <ScaleCrop>false</ScaleCrop>
  <HeadingPairs>
    <vt:vector size="6" baseType="variant">
      <vt:variant>
        <vt:lpstr>使用されているフォント</vt:lpstr>
      </vt:variant>
      <vt:variant>
        <vt:i4>5</vt:i4>
      </vt:variant>
      <vt:variant>
        <vt:lpstr>テーマ</vt:lpstr>
      </vt:variant>
      <vt:variant>
        <vt:i4>9</vt:i4>
      </vt:variant>
      <vt:variant>
        <vt:lpstr>スライド タイトル</vt:lpstr>
      </vt:variant>
      <vt:variant>
        <vt:i4>8</vt:i4>
      </vt:variant>
    </vt:vector>
  </HeadingPairs>
  <TitlesOfParts>
    <vt:vector size="22" baseType="lpstr">
      <vt:lpstr>HG丸ｺﾞｼｯｸM-PRO</vt:lpstr>
      <vt:lpstr>ＭＳ Ｐゴシック</vt:lpstr>
      <vt:lpstr>メイリオ</vt:lpstr>
      <vt:lpstr>Arial</vt:lpstr>
      <vt:lpstr>Calibri</vt:lpstr>
      <vt:lpstr>プレゼンテーション1</vt:lpstr>
      <vt:lpstr>5_デザインの設定</vt:lpstr>
      <vt:lpstr>6_デザインの設定</vt:lpstr>
      <vt:lpstr>4_デザインの設定</vt:lpstr>
      <vt:lpstr>3_デザインの設定</vt:lpstr>
      <vt:lpstr>2_デザインの設定</vt:lpstr>
      <vt:lpstr>1_デザインの設定</vt:lpstr>
      <vt:lpstr>デザインの設定</vt:lpstr>
      <vt:lpstr>7_デザインの設定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joho</dc:creator>
  <cp:lastModifiedBy>joho15</cp:lastModifiedBy>
  <cp:revision>139</cp:revision>
  <cp:lastPrinted>2016-06-06T04:27:20Z</cp:lastPrinted>
  <dcterms:created xsi:type="dcterms:W3CDTF">2016-04-06T08:36:25Z</dcterms:created>
  <dcterms:modified xsi:type="dcterms:W3CDTF">2017-03-09T02:52:21Z</dcterms:modified>
</cp:coreProperties>
</file>